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4" r:id="rId1"/>
    <p:sldMasterId id="2147483655" r:id="rId2"/>
  </p:sldMasterIdLst>
  <p:notesMasterIdLst>
    <p:notesMasterId r:id="rId30"/>
  </p:notesMasterIdLst>
  <p:sldIdLst>
    <p:sldId id="256" r:id="rId3"/>
    <p:sldId id="257" r:id="rId4"/>
    <p:sldId id="258" r:id="rId5"/>
    <p:sldId id="259" r:id="rId6"/>
    <p:sldId id="260" r:id="rId7"/>
    <p:sldId id="261" r:id="rId8"/>
    <p:sldId id="262"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3" r:id="rId27"/>
    <p:sldId id="284" r:id="rId28"/>
    <p:sldId id="282" r:id="rId29"/>
  </p:sldIdLst>
  <p:sldSz cx="9144000" cy="5143500" type="screen16x9"/>
  <p:notesSz cx="6858000" cy="9144000"/>
  <p:embeddedFontLst>
    <p:embeddedFont>
      <p:font typeface="Barlow" panose="00000500000000000000" pitchFamily="2" charset="0"/>
      <p:regular r:id="rId31"/>
      <p:bold r:id="rId32"/>
      <p:italic r:id="rId33"/>
      <p:boldItalic r:id="rId34"/>
    </p:embeddedFont>
    <p:embeddedFont>
      <p:font typeface="Barlow Light" panose="00000400000000000000" pitchFamily="2" charset="0"/>
      <p:regular r:id="rId35"/>
      <p:bold r:id="rId36"/>
      <p:italic r:id="rId37"/>
      <p:boldItalic r:id="rId38"/>
    </p:embeddedFont>
    <p:embeddedFont>
      <p:font typeface="Comic Sans MS" panose="030F0702030302020204" pitchFamily="66" charset="0"/>
      <p:regular r:id="rId39"/>
      <p:bold r:id="rId40"/>
      <p:italic r:id="rId41"/>
      <p:boldItalic r:id="rId42"/>
    </p:embeddedFont>
    <p:embeddedFont>
      <p:font typeface="Raleway" pitchFamily="2" charset="0"/>
      <p:regular r:id="rId43"/>
      <p:bold r:id="rId44"/>
      <p:italic r:id="rId45"/>
      <p:boldItalic r:id="rId46"/>
    </p:embeddedFont>
    <p:embeddedFont>
      <p:font typeface="Raleway Medium" pitchFamily="2" charset="0"/>
      <p:regular r:id="rId47"/>
      <p:bold r:id="rId48"/>
      <p:italic r:id="rId49"/>
      <p:boldItalic r:id="rId50"/>
    </p:embeddedFont>
    <p:embeddedFont>
      <p:font typeface="Raleway SemiBold" pitchFamily="2" charset="0"/>
      <p:regular r:id="rId51"/>
      <p:bold r:id="rId52"/>
      <p:italic r:id="rId53"/>
      <p:boldItalic r:id="rId54"/>
    </p:embeddedFont>
    <p:embeddedFont>
      <p:font typeface="Roboto" panose="02000000000000000000" pitchFamily="2"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C8D1F71-D96E-4559-9CB9-54E6F34A03E3}">
  <a:tblStyle styleId="{BC8D1F71-D96E-4559-9CB9-54E6F34A03E3}" styleName="Table_0">
    <a:wholeTbl>
      <a:tcTxStyle b="off" i="off">
        <a:font>
          <a:latin typeface="Arial"/>
          <a:ea typeface="Arial"/>
          <a:cs typeface="Arial"/>
        </a:font>
        <a:schemeClr val="dk1"/>
      </a:tcTxStyle>
      <a:tcStyle>
        <a:tcBdr>
          <a:left>
            <a:ln w="9525" cap="flat" cmpd="sng">
              <a:solidFill>
                <a:schemeClr val="accent2"/>
              </a:solidFill>
              <a:prstDash val="solid"/>
              <a:round/>
              <a:headEnd type="none" w="sm" len="sm"/>
              <a:tailEnd type="none" w="sm" len="sm"/>
            </a:ln>
          </a:left>
          <a:right>
            <a:ln w="9525" cap="flat" cmpd="sng">
              <a:solidFill>
                <a:schemeClr val="accent2"/>
              </a:solidFill>
              <a:prstDash val="solid"/>
              <a:round/>
              <a:headEnd type="none" w="sm" len="sm"/>
              <a:tailEnd type="none" w="sm" len="sm"/>
            </a:ln>
          </a:right>
          <a:top>
            <a:ln w="9525" cap="flat" cmpd="sng">
              <a:solidFill>
                <a:schemeClr val="accent2"/>
              </a:solidFill>
              <a:prstDash val="solid"/>
              <a:round/>
              <a:headEnd type="none" w="sm" len="sm"/>
              <a:tailEnd type="none" w="sm" len="sm"/>
            </a:ln>
          </a:top>
          <a:bottom>
            <a:ln w="9525" cap="flat" cmpd="sng">
              <a:solidFill>
                <a:schemeClr val="accent2"/>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op>
            <a:ln w="9525" cap="flat" cmpd="sng">
              <a:solidFill>
                <a:schemeClr val="accent2"/>
              </a:solidFill>
              <a:prstDash val="solid"/>
              <a:round/>
              <a:headEnd type="none" w="sm" len="sm"/>
              <a:tailEnd type="none" w="sm" len="sm"/>
            </a:ln>
          </a:top>
          <a:bottom>
            <a:ln w="9525" cap="flat" cmpd="sng">
              <a:solidFill>
                <a:schemeClr val="accent2"/>
              </a:solidFill>
              <a:prstDash val="solid"/>
              <a:round/>
              <a:headEnd type="none" w="sm" len="sm"/>
              <a:tailEnd type="none" w="sm" len="sm"/>
            </a:ln>
          </a:bottom>
        </a:tcBdr>
      </a:tcStyle>
    </a:band1H>
    <a:band2H>
      <a:tcTxStyle/>
      <a:tcStyle>
        <a:tcBdr/>
      </a:tcStyle>
    </a:band2H>
    <a:band1V>
      <a:tcTxStyle/>
      <a:tcStyle>
        <a:tcBdr>
          <a:left>
            <a:ln w="9525" cap="flat" cmpd="sng">
              <a:solidFill>
                <a:schemeClr val="accent2"/>
              </a:solidFill>
              <a:prstDash val="solid"/>
              <a:round/>
              <a:headEnd type="none" w="sm" len="sm"/>
              <a:tailEnd type="none" w="sm" len="sm"/>
            </a:ln>
          </a:left>
          <a:right>
            <a:ln w="9525" cap="flat" cmpd="sng">
              <a:solidFill>
                <a:schemeClr val="accent2"/>
              </a:solidFill>
              <a:prstDash val="solid"/>
              <a:round/>
              <a:headEnd type="none" w="sm" len="sm"/>
              <a:tailEnd type="none" w="sm" len="sm"/>
            </a:ln>
          </a:right>
        </a:tcBdr>
      </a:tcStyle>
    </a:band1V>
    <a:band2V>
      <a:tcTxStyle/>
      <a:tcStyle>
        <a:tcBdr>
          <a:left>
            <a:ln w="9525" cap="flat" cmpd="sng">
              <a:solidFill>
                <a:schemeClr val="accent2"/>
              </a:solidFill>
              <a:prstDash val="solid"/>
              <a:round/>
              <a:headEnd type="none" w="sm" len="sm"/>
              <a:tailEnd type="none" w="sm" len="sm"/>
            </a:ln>
          </a:left>
          <a:right>
            <a:ln w="9525" cap="flat" cmpd="sng">
              <a:solidFill>
                <a:schemeClr val="accent2"/>
              </a:solidFill>
              <a:prstDash val="solid"/>
              <a:round/>
              <a:headEnd type="none" w="sm" len="sm"/>
              <a:tailEnd type="none" w="sm" len="sm"/>
            </a:ln>
          </a:right>
        </a:tcBdr>
      </a:tcStyle>
    </a:band2V>
    <a:lastCol>
      <a:tcTxStyle b="on" i="off"/>
      <a:tcStyle>
        <a:tcBdr/>
      </a:tcStyle>
    </a:lastCol>
    <a:firstCol>
      <a:tcTxStyle b="on" i="off"/>
      <a:tcStyle>
        <a:tcBdr/>
      </a:tcStyle>
    </a:firstCol>
    <a:lastRow>
      <a:tcTxStyle b="on" i="off"/>
      <a:tcStyle>
        <a:tcBdr>
          <a:top>
            <a:ln w="50800" cap="flat" cmpd="sng">
              <a:solidFill>
                <a:schemeClr val="accent2"/>
              </a:solidFill>
              <a:prstDash val="solid"/>
              <a:round/>
              <a:headEnd type="none" w="sm" len="sm"/>
              <a:tailEnd type="none" w="sm" len="sm"/>
            </a:ln>
          </a:top>
        </a:tcBdr>
      </a:tcStyle>
    </a:lastRow>
    <a:seCell>
      <a:tcTxStyle/>
      <a:tcStyle>
        <a:tcBdr/>
      </a:tcStyle>
    </a:seCell>
    <a:swCell>
      <a:tcTxStyle/>
      <a:tcStyle>
        <a:tcBdr/>
      </a:tcStyle>
    </a:swCell>
    <a:firstRow>
      <a:tcTxStyle b="on" i="off">
        <a:font>
          <a:latin typeface="Arial"/>
          <a:ea typeface="Arial"/>
          <a:cs typeface="Arial"/>
        </a:font>
        <a:schemeClr val="lt1"/>
      </a:tcTxStyle>
      <a:tcStyle>
        <a:tcBdr/>
        <a:fill>
          <a:solidFill>
            <a:schemeClr val="accent2"/>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6357" autoAdjust="0"/>
  </p:normalViewPr>
  <p:slideViewPr>
    <p:cSldViewPr snapToGrid="0">
      <p:cViewPr varScale="1">
        <p:scale>
          <a:sx n="150" d="100"/>
          <a:sy n="150" d="100"/>
        </p:scale>
        <p:origin x="47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font" Target="fonts/font25.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font" Target="fonts/font28.fntdata"/><Relationship Id="rId5" Type="http://schemas.openxmlformats.org/officeDocument/2006/relationships/slide" Target="slides/slide3.xml"/><Relationship Id="rId61"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font" Target="fonts/font2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font" Target="fonts/font11.fntdata"/><Relationship Id="rId54" Type="http://schemas.openxmlformats.org/officeDocument/2006/relationships/font" Target="fonts/font24.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font" Target="fonts/font27.fntdata"/><Relationship Id="rId10" Type="http://schemas.openxmlformats.org/officeDocument/2006/relationships/slide" Target="slides/slide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phoenixnap.com/kb/linux-commands-cheat-sheet"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journaldev.com/39194/different-types-of-shells-in-linux"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 name="Google Shape;4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SzPts val="1400"/>
              <a:buNone/>
            </a:pPr>
            <a:r>
              <a:rPr lang="en-US" sz="1600">
                <a:solidFill>
                  <a:srgbClr val="3A3F50"/>
                </a:solidFill>
              </a:rPr>
              <a:t>Good evening ladies and gentelman. I hope you are all doing good. Today, we will discuss Command Line Basics and generally shells. And more importantly, we will start doing hands on practices.</a:t>
            </a:r>
            <a:endParaRPr sz="1600">
              <a:solidFill>
                <a:srgbClr val="3A3F50"/>
              </a:solidFill>
            </a:endParaRPr>
          </a:p>
          <a:p>
            <a:pPr marL="0" lvl="0" indent="0" algn="ctr" rtl="0">
              <a:spcBef>
                <a:spcPts val="0"/>
              </a:spcBef>
              <a:spcAft>
                <a:spcPts val="0"/>
              </a:spcAft>
              <a:buSzPts val="1400"/>
              <a:buNone/>
            </a:pPr>
            <a:endParaRPr sz="1600">
              <a:solidFill>
                <a:srgbClr val="3A3F50"/>
              </a:solidFill>
            </a:endParaRPr>
          </a:p>
          <a:p>
            <a:pPr marL="0" lvl="0" indent="0" algn="ctr" rtl="0">
              <a:spcBef>
                <a:spcPts val="0"/>
              </a:spcBef>
              <a:spcAft>
                <a:spcPts val="0"/>
              </a:spcAft>
              <a:buSzPts val="1400"/>
              <a:buNone/>
            </a:pPr>
            <a:r>
              <a:rPr lang="en-US" sz="1600">
                <a:solidFill>
                  <a:srgbClr val="3A3F50"/>
                </a:solidFill>
              </a:rPr>
              <a:t>what linux is free, open source and OS</a:t>
            </a:r>
            <a:endParaRPr sz="1600">
              <a:solidFill>
                <a:srgbClr val="3A3F50"/>
              </a:solidFill>
            </a:endParaRPr>
          </a:p>
          <a:p>
            <a:pPr marL="0" lvl="0" indent="0" algn="ctr" rtl="0">
              <a:spcBef>
                <a:spcPts val="0"/>
              </a:spcBef>
              <a:spcAft>
                <a:spcPts val="0"/>
              </a:spcAft>
              <a:buSzPts val="1400"/>
              <a:buNone/>
            </a:pPr>
            <a:r>
              <a:rPr lang="en-US" sz="1600">
                <a:solidFill>
                  <a:srgbClr val="3A3F50"/>
                </a:solidFill>
              </a:rPr>
              <a:t>why is it so preferable, most known in IT area</a:t>
            </a:r>
            <a:endParaRPr sz="1600">
              <a:solidFill>
                <a:srgbClr val="3A3F50"/>
              </a:solidFill>
            </a:endParaRPr>
          </a:p>
          <a:p>
            <a:pPr marL="0" lvl="0" indent="0" algn="ctr" rtl="0">
              <a:spcBef>
                <a:spcPts val="0"/>
              </a:spcBef>
              <a:spcAft>
                <a:spcPts val="0"/>
              </a:spcAft>
              <a:buSzPts val="1400"/>
              <a:buNone/>
            </a:pPr>
            <a:r>
              <a:rPr lang="en-US" sz="1600">
                <a:solidFill>
                  <a:srgbClr val="3A3F50"/>
                </a:solidFill>
              </a:rPr>
              <a:t>what is its history, important turning points in the history like kernel, distros, mobile OS, Git etc</a:t>
            </a:r>
            <a:endParaRPr sz="1600">
              <a:solidFill>
                <a:srgbClr val="3A3F50"/>
              </a:solidFill>
            </a:endParaRPr>
          </a:p>
          <a:p>
            <a:pPr marL="0" lvl="0" indent="0" algn="ctr" rtl="0">
              <a:spcBef>
                <a:spcPts val="0"/>
              </a:spcBef>
              <a:spcAft>
                <a:spcPts val="0"/>
              </a:spcAft>
              <a:buSzPts val="1400"/>
              <a:buNone/>
            </a:pPr>
            <a:r>
              <a:rPr lang="en-US" sz="1600">
                <a:solidFill>
                  <a:srgbClr val="3A3F50"/>
                </a:solidFill>
              </a:rPr>
              <a:t>what is its components etc like after boatloader kernel, CLI,Xserver,GUI and applications</a:t>
            </a:r>
            <a:endParaRPr sz="1600">
              <a:solidFill>
                <a:srgbClr val="3A3F50"/>
              </a:solidFill>
            </a:endParaRPr>
          </a:p>
          <a:p>
            <a:pPr marL="0" lvl="0" indent="0" algn="ctr" rtl="0">
              <a:spcBef>
                <a:spcPts val="0"/>
              </a:spcBef>
              <a:spcAft>
                <a:spcPts val="0"/>
              </a:spcAft>
              <a:buSzPts val="1400"/>
              <a:buNone/>
            </a:pPr>
            <a:endParaRPr sz="1600">
              <a:solidFill>
                <a:srgbClr val="3A3F50"/>
              </a:solidFill>
            </a:endParaRPr>
          </a:p>
          <a:p>
            <a:pPr marL="457200" lvl="0" indent="0" algn="l" rtl="0">
              <a:lnSpc>
                <a:spcPct val="115000"/>
              </a:lnSpc>
              <a:spcBef>
                <a:spcPts val="0"/>
              </a:spcBef>
              <a:spcAft>
                <a:spcPts val="0"/>
              </a:spcAft>
              <a:buSzPts val="1100"/>
              <a:buNone/>
            </a:pPr>
            <a:r>
              <a:rPr lang="en-US" sz="1200">
                <a:solidFill>
                  <a:srgbClr val="202124"/>
                </a:solidFill>
                <a:highlight>
                  <a:schemeClr val="lt1"/>
                </a:highlight>
              </a:rPr>
              <a:t>A </a:t>
            </a:r>
            <a:r>
              <a:rPr lang="en-US" sz="1200" b="1">
                <a:solidFill>
                  <a:srgbClr val="202124"/>
                </a:solidFill>
                <a:highlight>
                  <a:schemeClr val="lt1"/>
                </a:highlight>
              </a:rPr>
              <a:t>kernel</a:t>
            </a:r>
            <a:r>
              <a:rPr lang="en-US" sz="1200">
                <a:solidFill>
                  <a:srgbClr val="202124"/>
                </a:solidFill>
                <a:highlight>
                  <a:schemeClr val="lt1"/>
                </a:highlight>
              </a:rPr>
              <a:t> is the foundational layer of an operating system (OS). It functions at a basic level, communicating with hardware and managing resources, such as RAM and the CPU. Since a </a:t>
            </a:r>
            <a:r>
              <a:rPr lang="en-US" sz="1200" b="1">
                <a:solidFill>
                  <a:srgbClr val="202124"/>
                </a:solidFill>
                <a:highlight>
                  <a:schemeClr val="lt1"/>
                </a:highlight>
              </a:rPr>
              <a:t>kernel</a:t>
            </a:r>
            <a:r>
              <a:rPr lang="en-US" sz="1200">
                <a:solidFill>
                  <a:srgbClr val="202124"/>
                </a:solidFill>
                <a:highlight>
                  <a:schemeClr val="lt1"/>
                </a:highlight>
              </a:rPr>
              <a:t> handles many fundamental processes, it must be loaded at the beginning of the boot sequence when a computer starts up</a:t>
            </a:r>
            <a:endParaRPr sz="1200">
              <a:solidFill>
                <a:srgbClr val="202124"/>
              </a:solidFill>
              <a:highlight>
                <a:schemeClr val="lt1"/>
              </a:highlight>
            </a:endParaRPr>
          </a:p>
          <a:p>
            <a:pPr marL="457200" lvl="0" indent="0" algn="l" rtl="0">
              <a:lnSpc>
                <a:spcPct val="115000"/>
              </a:lnSpc>
              <a:spcBef>
                <a:spcPts val="2300"/>
              </a:spcBef>
              <a:spcAft>
                <a:spcPts val="0"/>
              </a:spcAft>
              <a:buSzPts val="1100"/>
              <a:buNone/>
            </a:pPr>
            <a:r>
              <a:rPr lang="en-US" sz="1350" b="1">
                <a:solidFill>
                  <a:srgbClr val="222222"/>
                </a:solidFill>
              </a:rPr>
              <a:t>Operating system</a:t>
            </a:r>
            <a:r>
              <a:rPr lang="en-US" sz="1350">
                <a:solidFill>
                  <a:srgbClr val="222222"/>
                </a:solidFill>
              </a:rPr>
              <a:t> is system program that runs on the computer to provide an interface to the computer user so that they can easily operate on the computer. </a:t>
            </a:r>
            <a:r>
              <a:rPr lang="en-US" sz="1350" b="1">
                <a:solidFill>
                  <a:srgbClr val="222222"/>
                </a:solidFill>
              </a:rPr>
              <a:t>Kernel</a:t>
            </a:r>
            <a:r>
              <a:rPr lang="en-US" sz="1350">
                <a:solidFill>
                  <a:srgbClr val="222222"/>
                </a:solidFill>
              </a:rPr>
              <a:t> is also a system program that controls all programs running on the computer. Kernel is basically a bridge between software and hardware of the system.</a:t>
            </a:r>
            <a:endParaRPr sz="1200">
              <a:solidFill>
                <a:srgbClr val="202124"/>
              </a:solidFill>
              <a:highlight>
                <a:schemeClr val="lt1"/>
              </a:highlight>
            </a:endParaRPr>
          </a:p>
          <a:p>
            <a:pPr marL="457200" lvl="0" indent="0" algn="l" rtl="0">
              <a:lnSpc>
                <a:spcPct val="115000"/>
              </a:lnSpc>
              <a:spcBef>
                <a:spcPts val="2300"/>
              </a:spcBef>
              <a:spcAft>
                <a:spcPts val="0"/>
              </a:spcAft>
              <a:buClr>
                <a:schemeClr val="dk1"/>
              </a:buClr>
              <a:buSzPts val="1100"/>
              <a:buFont typeface="Arial"/>
              <a:buNone/>
            </a:pPr>
            <a:r>
              <a:rPr lang="en-US" sz="1200">
                <a:solidFill>
                  <a:srgbClr val="202124"/>
                </a:solidFill>
                <a:highlight>
                  <a:schemeClr val="lt1"/>
                </a:highlight>
              </a:rPr>
              <a:t>brain of the OS </a:t>
            </a:r>
            <a:endParaRPr sz="1200">
              <a:solidFill>
                <a:srgbClr val="202124"/>
              </a:solidFill>
              <a:highlight>
                <a:schemeClr val="lt1"/>
              </a:highlight>
            </a:endParaRPr>
          </a:p>
          <a:p>
            <a:pPr marL="0" lvl="0" indent="0" algn="ctr" rtl="0">
              <a:spcBef>
                <a:spcPts val="2300"/>
              </a:spcBef>
              <a:spcAft>
                <a:spcPts val="0"/>
              </a:spcAft>
              <a:buSzPts val="1400"/>
              <a:buNone/>
            </a:pPr>
            <a:endParaRPr sz="1600">
              <a:solidFill>
                <a:srgbClr val="3A3F50"/>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7034f1a9e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7034f1a9e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ls, means list directory contents,  is the most used command with pwd in Linux, I think.</a:t>
            </a:r>
            <a:endParaRPr sz="1800"/>
          </a:p>
          <a:p>
            <a:pPr marL="0" lvl="0" indent="0" algn="l" rtl="0">
              <a:spcBef>
                <a:spcPts val="0"/>
              </a:spcBef>
              <a:spcAft>
                <a:spcPts val="0"/>
              </a:spcAft>
              <a:buNone/>
            </a:pPr>
            <a:r>
              <a:rPr lang="en-US" sz="1800"/>
              <a:t>It has many arguments, I mean options.</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ls -l, ls -a, and ls -al are mostly used options for ls command.  it should be space between options and command</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Let’s check the contents of our current directories with different arguments.</a:t>
            </a:r>
            <a:endParaRPr sz="18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70ceb96d9a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70ceb96d9a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70ceb96d9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70ceb96d9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70ceb96d9a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70ceb96d9a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70ceb96d9a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70ceb96d9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to create an em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0ceb96d9a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0ceb96d9a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70ceb96d9a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70ceb96d9a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70ceb96d9a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70ceb96d9a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70ceb96d9a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70ceb96d9a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70ceb96d9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70ceb96d9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more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 name="Google Shape;4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US" sz="1600"/>
              <a:t>Here are the topics we will cover during this session. The most important title here is the shell. Though we will not go deeper about theoretic foundations of the shell, we will start to use it in this session.</a:t>
            </a:r>
            <a:endParaRPr sz="16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800"/>
              <a:t>There are hundreds of commands on Linux systems and it is not possible for us to explain each of them one by one. You can search internet for cheat sheets and check different commands.</a:t>
            </a:r>
            <a:endParaRPr sz="1800"/>
          </a:p>
          <a:p>
            <a:pPr marL="0" lvl="0" indent="0" algn="l" rtl="0">
              <a:lnSpc>
                <a:spcPct val="100000"/>
              </a:lnSpc>
              <a:spcBef>
                <a:spcPts val="0"/>
              </a:spcBef>
              <a:spcAft>
                <a:spcPts val="0"/>
              </a:spcAft>
              <a:buSzPts val="1400"/>
              <a:buNone/>
            </a:pPr>
            <a:endParaRPr sz="1800"/>
          </a:p>
          <a:p>
            <a:pPr marL="0" lvl="0" indent="0" algn="l" rtl="0">
              <a:lnSpc>
                <a:spcPct val="175000"/>
              </a:lnSpc>
              <a:spcBef>
                <a:spcPts val="0"/>
              </a:spcBef>
              <a:spcAft>
                <a:spcPts val="0"/>
              </a:spcAft>
              <a:buClr>
                <a:schemeClr val="dk1"/>
              </a:buClr>
              <a:buSzPts val="1100"/>
              <a:buFont typeface="Arial"/>
              <a:buNone/>
            </a:pPr>
            <a:r>
              <a:rPr lang="en-US" sz="1350">
                <a:solidFill>
                  <a:schemeClr val="dk1"/>
                </a:solidFill>
                <a:highlight>
                  <a:srgbClr val="FFFFFF"/>
                </a:highlight>
                <a:latin typeface="Roboto"/>
                <a:ea typeface="Roboto"/>
                <a:cs typeface="Roboto"/>
                <a:sym typeface="Roboto"/>
              </a:rPr>
              <a:t>Linux commands may seem intimidating at first glance if you are not used to using the terminal. There are many commands for performing operations and processes on your Linux system.</a:t>
            </a:r>
            <a:endParaRPr sz="1350">
              <a:solidFill>
                <a:schemeClr val="dk1"/>
              </a:solidFill>
              <a:highlight>
                <a:srgbClr val="FFFFFF"/>
              </a:highlight>
              <a:latin typeface="Roboto"/>
              <a:ea typeface="Roboto"/>
              <a:cs typeface="Roboto"/>
              <a:sym typeface="Roboto"/>
            </a:endParaRPr>
          </a:p>
          <a:p>
            <a:pPr marL="0" lvl="0" indent="0" algn="l" rtl="0">
              <a:lnSpc>
                <a:spcPct val="175000"/>
              </a:lnSpc>
              <a:spcBef>
                <a:spcPts val="1400"/>
              </a:spcBef>
              <a:spcAft>
                <a:spcPts val="0"/>
              </a:spcAft>
              <a:buSzPts val="1100"/>
              <a:buNone/>
            </a:pPr>
            <a:r>
              <a:rPr lang="en-US" sz="1350">
                <a:solidFill>
                  <a:schemeClr val="dk1"/>
                </a:solidFill>
                <a:highlight>
                  <a:srgbClr val="FFFFFF"/>
                </a:highlight>
                <a:latin typeface="Roboto"/>
                <a:ea typeface="Roboto"/>
                <a:cs typeface="Roboto"/>
                <a:sym typeface="Roboto"/>
              </a:rPr>
              <a:t>No matter whether you are new to Linux or an experienced user, having a list of common commands close at hand is helpful.</a:t>
            </a:r>
            <a:endParaRPr sz="1350">
              <a:solidFill>
                <a:schemeClr val="dk1"/>
              </a:solidFill>
              <a:highlight>
                <a:srgbClr val="FFFFFF"/>
              </a:highlight>
              <a:latin typeface="Roboto"/>
              <a:ea typeface="Roboto"/>
              <a:cs typeface="Roboto"/>
              <a:sym typeface="Roboto"/>
            </a:endParaRPr>
          </a:p>
          <a:p>
            <a:pPr marL="0" lvl="0" indent="0" algn="l" rtl="0">
              <a:lnSpc>
                <a:spcPct val="175000"/>
              </a:lnSpc>
              <a:spcBef>
                <a:spcPts val="1400"/>
              </a:spcBef>
              <a:spcAft>
                <a:spcPts val="0"/>
              </a:spcAft>
              <a:buClr>
                <a:schemeClr val="dk1"/>
              </a:buClr>
              <a:buSzPts val="1100"/>
              <a:buFont typeface="Arial"/>
              <a:buNone/>
            </a:pPr>
            <a:r>
              <a:rPr lang="en-US" sz="1350">
                <a:solidFill>
                  <a:schemeClr val="dk1"/>
                </a:solidFill>
                <a:highlight>
                  <a:srgbClr val="FFFFFF"/>
                </a:highlight>
                <a:latin typeface="Roboto"/>
                <a:ea typeface="Roboto"/>
                <a:cs typeface="Roboto"/>
                <a:sym typeface="Roboto"/>
              </a:rPr>
              <a:t>for exp</a:t>
            </a:r>
            <a:endParaRPr sz="1350">
              <a:solidFill>
                <a:schemeClr val="dk1"/>
              </a:solidFill>
              <a:highlight>
                <a:srgbClr val="FFFFFF"/>
              </a:highlight>
              <a:latin typeface="Roboto"/>
              <a:ea typeface="Roboto"/>
              <a:cs typeface="Roboto"/>
              <a:sym typeface="Roboto"/>
            </a:endParaRPr>
          </a:p>
          <a:p>
            <a:pPr marL="0" lvl="0" indent="0" algn="l" rtl="0">
              <a:lnSpc>
                <a:spcPct val="175000"/>
              </a:lnSpc>
              <a:spcBef>
                <a:spcPts val="1400"/>
              </a:spcBef>
              <a:spcAft>
                <a:spcPts val="0"/>
              </a:spcAft>
              <a:buClr>
                <a:schemeClr val="dk1"/>
              </a:buClr>
              <a:buSzPts val="1100"/>
              <a:buFont typeface="Arial"/>
              <a:buNone/>
            </a:pPr>
            <a:r>
              <a:rPr lang="en-US" sz="1350">
                <a:solidFill>
                  <a:schemeClr val="dk1"/>
                </a:solidFill>
                <a:highlight>
                  <a:srgbClr val="FFFFFF"/>
                </a:highlight>
                <a:latin typeface="Roboto"/>
                <a:ea typeface="Roboto"/>
                <a:cs typeface="Roboto"/>
                <a:sym typeface="Roboto"/>
              </a:rPr>
              <a:t>The more you use Linux commands, the better you will get at remembering them. Do not stress about memorizing their syntax; use our cheat sheet.;</a:t>
            </a:r>
            <a:endParaRPr sz="1350">
              <a:solidFill>
                <a:schemeClr val="dk1"/>
              </a:solidFill>
              <a:highlight>
                <a:srgbClr val="FFFFFF"/>
              </a:highlight>
              <a:latin typeface="Roboto"/>
              <a:ea typeface="Roboto"/>
              <a:cs typeface="Roboto"/>
              <a:sym typeface="Roboto"/>
            </a:endParaRPr>
          </a:p>
          <a:p>
            <a:pPr marL="0" lvl="0" indent="0" algn="l" rtl="0">
              <a:lnSpc>
                <a:spcPct val="100000"/>
              </a:lnSpc>
              <a:spcBef>
                <a:spcPts val="0"/>
              </a:spcBef>
              <a:spcAft>
                <a:spcPts val="0"/>
              </a:spcAft>
              <a:buSzPts val="1400"/>
              <a:buNone/>
            </a:pPr>
            <a:r>
              <a:rPr lang="en-US" sz="1800" u="sng">
                <a:solidFill>
                  <a:schemeClr val="hlink"/>
                </a:solidFill>
                <a:hlinkClick r:id="rId3"/>
              </a:rPr>
              <a:t>https://phoenixnap.com/kb/linux-commands-cheat-sheet</a:t>
            </a: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81e93c0cb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6" name="Google Shape;246;g81e93c0cb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70277fd514_0_8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2" name="Google Shape;252;g70277fd514_0_8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800"/>
              <a:t>Let’s try together:</a:t>
            </a: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r>
              <a:rPr lang="en-US" sz="1800"/>
              <a:t>touch newfile</a:t>
            </a:r>
            <a:endParaRPr sz="1800"/>
          </a:p>
          <a:p>
            <a:pPr marL="0" lvl="0" indent="0" algn="l" rtl="0">
              <a:lnSpc>
                <a:spcPct val="100000"/>
              </a:lnSpc>
              <a:spcBef>
                <a:spcPts val="0"/>
              </a:spcBef>
              <a:spcAft>
                <a:spcPts val="0"/>
              </a:spcAft>
              <a:buSzPts val="1400"/>
              <a:buNone/>
            </a:pPr>
            <a:r>
              <a:rPr lang="en-US" sz="1800"/>
              <a:t>touch Newfile</a:t>
            </a: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r>
              <a:rPr lang="en-US" sz="1800"/>
              <a:t>ls -l</a:t>
            </a: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Clr>
                <a:schemeClr val="dk1"/>
              </a:buClr>
              <a:buSzPts val="1100"/>
              <a:buFont typeface="Arial"/>
              <a:buNone/>
            </a:pPr>
            <a:r>
              <a:rPr lang="en-US" sz="1800"/>
              <a:t>uppercase letter</a:t>
            </a:r>
            <a:endParaRPr sz="1800"/>
          </a:p>
          <a:p>
            <a:pPr marL="0" lvl="0" indent="0" algn="l" rtl="0">
              <a:lnSpc>
                <a:spcPct val="100000"/>
              </a:lnSpc>
              <a:spcBef>
                <a:spcPts val="0"/>
              </a:spcBef>
              <a:spcAft>
                <a:spcPts val="0"/>
              </a:spcAft>
              <a:buClr>
                <a:schemeClr val="dk1"/>
              </a:buClr>
              <a:buSzPts val="1100"/>
              <a:buFont typeface="Arial"/>
              <a:buNone/>
            </a:pPr>
            <a:r>
              <a:rPr lang="en-US" sz="1800"/>
              <a:t>lower case</a:t>
            </a:r>
            <a:endParaRPr sz="1800"/>
          </a:p>
          <a:p>
            <a:pPr marL="0" lvl="0" indent="0" algn="l" rtl="0">
              <a:lnSpc>
                <a:spcPct val="100000"/>
              </a:lnSpc>
              <a:spcBef>
                <a:spcPts val="0"/>
              </a:spcBef>
              <a:spcAft>
                <a:spcPts val="0"/>
              </a:spcAft>
              <a:buSzPts val="1400"/>
              <a:buNone/>
            </a:pPr>
            <a:endParaRPr sz="18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70ceb96d9a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70ceb96d9a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a540b286bd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a540b286b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70277fd514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3" name="Google Shape;293;g70277fd514_0_89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b="1">
                <a:solidFill>
                  <a:srgbClr val="202124"/>
                </a:solidFill>
                <a:highlight>
                  <a:srgbClr val="FFFFFF"/>
                </a:highlight>
              </a:rPr>
              <a:t>File globbing</a:t>
            </a:r>
            <a:r>
              <a:rPr lang="en-US" sz="1200">
                <a:solidFill>
                  <a:srgbClr val="202124"/>
                </a:solidFill>
                <a:highlight>
                  <a:srgbClr val="FFFFFF"/>
                </a:highlight>
              </a:rPr>
              <a:t> is a feature provided by the UNIX/</a:t>
            </a:r>
            <a:r>
              <a:rPr lang="en-US" sz="1200" b="1">
                <a:solidFill>
                  <a:srgbClr val="202124"/>
                </a:solidFill>
                <a:highlight>
                  <a:srgbClr val="FFFFFF"/>
                </a:highlight>
              </a:rPr>
              <a:t>Linux</a:t>
            </a:r>
            <a:r>
              <a:rPr lang="en-US" sz="1200">
                <a:solidFill>
                  <a:srgbClr val="202124"/>
                </a:solidFill>
                <a:highlight>
                  <a:srgbClr val="FFFFFF"/>
                </a:highlight>
              </a:rPr>
              <a:t> shell to represent multiple filenames by using special characters called wildcards with a single </a:t>
            </a:r>
            <a:r>
              <a:rPr lang="en-US" sz="1200" b="1">
                <a:solidFill>
                  <a:srgbClr val="202124"/>
                </a:solidFill>
                <a:highlight>
                  <a:srgbClr val="FFFFFF"/>
                </a:highlight>
              </a:rPr>
              <a:t>file</a:t>
            </a:r>
            <a:r>
              <a:rPr lang="en-US" sz="1200">
                <a:solidFill>
                  <a:srgbClr val="202124"/>
                </a:solidFill>
                <a:highlight>
                  <a:srgbClr val="FFFFFF"/>
                </a:highlight>
              </a:rPr>
              <a:t> name. A wildcard is essentially a symbol which may be used to substitute for one or more characters.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f8c184cf2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1" name="Google Shape;301;gf8c184cf29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6" name="Google Shape;286;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 name="Google Shape;5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800"/>
              <a:t>So, what is shell? Any idea?</a:t>
            </a:r>
            <a:endParaRPr sz="18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 name="Google Shape;6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300"/>
              <a:buNone/>
            </a:pPr>
            <a:r>
              <a:rPr lang="en-US" sz="1800"/>
              <a:t>Shell is a program that receives the user's commands and gives them to the operating system for processing and displaying the output. Its distros come in the GUI, but essentially Linux has a CLI (command-line interface).</a:t>
            </a:r>
            <a:endParaRPr sz="1800"/>
          </a:p>
          <a:p>
            <a:pPr marL="0" lvl="0" indent="0" algn="l" rtl="0">
              <a:spcBef>
                <a:spcPts val="0"/>
              </a:spcBef>
              <a:spcAft>
                <a:spcPts val="0"/>
              </a:spcAft>
              <a:buSzPts val="1300"/>
              <a:buNone/>
            </a:pPr>
            <a:endParaRPr sz="1800"/>
          </a:p>
          <a:p>
            <a:pPr marL="0" lvl="0" indent="0" algn="l" rtl="0">
              <a:spcBef>
                <a:spcPts val="0"/>
              </a:spcBef>
              <a:spcAft>
                <a:spcPts val="0"/>
              </a:spcAft>
              <a:buSzPts val="1300"/>
              <a:buNone/>
            </a:pPr>
            <a:r>
              <a:rPr lang="en-US" sz="1800"/>
              <a:t>The shell is basically a program that takes keyboard commands and gives them to the operating system to conduct. A program called bash, serves as the shell program on most Linux systems </a:t>
            </a:r>
            <a:r>
              <a:rPr lang="en-US" sz="1800">
                <a:solidFill>
                  <a:schemeClr val="dk1"/>
                </a:solidFill>
              </a:rPr>
              <a:t>(which stands for Bourne Again SHell, an enhanced version of Steve Bourne's first Unix shell application, sh)</a:t>
            </a:r>
            <a:r>
              <a:rPr lang="en-US" sz="1800"/>
              <a:t>.</a:t>
            </a:r>
            <a:endParaRPr sz="1800"/>
          </a:p>
          <a:p>
            <a:pPr marL="0" lvl="0" indent="0" algn="l" rtl="0">
              <a:spcBef>
                <a:spcPts val="0"/>
              </a:spcBef>
              <a:spcAft>
                <a:spcPts val="0"/>
              </a:spcAft>
              <a:buSzPts val="1300"/>
              <a:buNone/>
            </a:pPr>
            <a:endParaRPr sz="1800"/>
          </a:p>
          <a:p>
            <a:pPr marL="0" lvl="0" indent="0" algn="l" rtl="0">
              <a:spcBef>
                <a:spcPts val="0"/>
              </a:spcBef>
              <a:spcAft>
                <a:spcPts val="0"/>
              </a:spcAft>
              <a:buSzPts val="1200"/>
              <a:buNone/>
            </a:pPr>
            <a:r>
              <a:rPr lang="en-US" sz="1800" u="sng">
                <a:solidFill>
                  <a:srgbClr val="007BB9"/>
                </a:solidFill>
                <a:hlinkClick r:id="rId3">
                  <a:extLst>
                    <a:ext uri="{A12FA001-AC4F-418D-AE19-62706E023703}">
                      <ahyp:hlinkClr xmlns:ahyp="http://schemas.microsoft.com/office/drawing/2018/hyperlinkcolor" val="tx"/>
                    </a:ext>
                  </a:extLst>
                </a:hlinkClick>
              </a:rPr>
              <a:t>https://www.journaldev.com/39194/different-types-of-shells-in-linux</a:t>
            </a:r>
            <a:endParaRPr sz="1800">
              <a:solidFill>
                <a:schemeClr val="dk1"/>
              </a:solidFill>
            </a:endParaRPr>
          </a:p>
          <a:p>
            <a:pPr marL="0" lvl="0" indent="0" algn="l" rtl="0">
              <a:spcBef>
                <a:spcPts val="0"/>
              </a:spcBef>
              <a:spcAft>
                <a:spcPts val="0"/>
              </a:spcAft>
              <a:buClr>
                <a:schemeClr val="dk1"/>
              </a:buClr>
              <a:buSzPts val="1200"/>
              <a:buFont typeface="Arial"/>
              <a:buNone/>
            </a:pPr>
            <a:endParaRPr sz="1800">
              <a:solidFill>
                <a:schemeClr val="dk1"/>
              </a:solidFill>
            </a:endParaRPr>
          </a:p>
          <a:p>
            <a:pPr marL="0" lvl="0" indent="0" algn="l" rtl="0">
              <a:spcBef>
                <a:spcPts val="0"/>
              </a:spcBef>
              <a:spcAft>
                <a:spcPts val="0"/>
              </a:spcAft>
              <a:buSzPts val="1300"/>
              <a:buNone/>
            </a:pPr>
            <a:endParaRPr sz="1800"/>
          </a:p>
          <a:p>
            <a:pPr marL="0" lvl="0" indent="0" algn="l" rtl="0">
              <a:spcBef>
                <a:spcPts val="0"/>
              </a:spcBef>
              <a:spcAft>
                <a:spcPts val="0"/>
              </a:spcAft>
              <a:buClr>
                <a:srgbClr val="000000"/>
              </a:buClr>
              <a:buSzPts val="1300"/>
              <a:buFont typeface="Arial"/>
              <a:buNone/>
            </a:pPr>
            <a:endParaRPr sz="18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 name="Google Shape;7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200"/>
              <a:buNone/>
            </a:pPr>
            <a:r>
              <a:rPr lang="en-US" sz="1800"/>
              <a:t>The standard Linux shell is both a command-line interpreter and a programming language.</a:t>
            </a:r>
            <a:endParaRPr sz="1800"/>
          </a:p>
          <a:p>
            <a:pPr marL="0" lvl="0" indent="0" algn="l" rtl="0">
              <a:spcBef>
                <a:spcPts val="0"/>
              </a:spcBef>
              <a:spcAft>
                <a:spcPts val="0"/>
              </a:spcAft>
              <a:buSzPts val="1200"/>
              <a:buNone/>
            </a:pPr>
            <a:r>
              <a:rPr lang="en-US" sz="1800"/>
              <a:t>The command prompt at the beginning of the command line is a short text string. The command prompt for Linux generally shows the current user, the current host, and the appropriate directory.</a:t>
            </a:r>
            <a:endParaRPr sz="1800"/>
          </a:p>
          <a:p>
            <a:pPr marL="0" lvl="0" indent="0" algn="l" rtl="0">
              <a:spcBef>
                <a:spcPts val="0"/>
              </a:spcBef>
              <a:spcAft>
                <a:spcPts val="0"/>
              </a:spcAft>
              <a:buSzPts val="1200"/>
              <a:buNone/>
            </a:pPr>
            <a:r>
              <a:rPr lang="en-US" sz="1800"/>
              <a:t>The prompt of the command can be easily modified to display as desired more or less information. At the end of the prompt string, the $ (dollar sign) signifies that the current user is unprivileged, and the device is ready to receive feedback.</a:t>
            </a:r>
            <a:endParaRPr sz="1800"/>
          </a:p>
          <a:p>
            <a:pPr marL="0" lvl="0" indent="0" algn="l" rtl="0">
              <a:spcBef>
                <a:spcPts val="0"/>
              </a:spcBef>
              <a:spcAft>
                <a:spcPts val="0"/>
              </a:spcAft>
              <a:buClr>
                <a:srgbClr val="000000"/>
              </a:buClr>
              <a:buSzPts val="1200"/>
              <a:buFont typeface="Arial"/>
              <a:buNone/>
            </a:pPr>
            <a:r>
              <a:rPr lang="en-US" sz="1800"/>
              <a:t>The input is sent for parsing and execution to the interpreter. The most common interpreter is BASH or the Bourne Again Shell, but there are others available, some of them are using different signs instead of the dollar sign.</a:t>
            </a:r>
            <a:endParaRPr sz="1800"/>
          </a:p>
          <a:p>
            <a:pPr marL="0" lvl="0" indent="0" algn="l" rtl="0">
              <a:spcBef>
                <a:spcPts val="0"/>
              </a:spcBef>
              <a:spcAft>
                <a:spcPts val="0"/>
              </a:spcAft>
              <a:buClr>
                <a:srgbClr val="000000"/>
              </a:buClr>
              <a:buSzPts val="1200"/>
              <a:buFont typeface="Arial"/>
              <a:buNone/>
            </a:pPr>
            <a:endParaRPr sz="1800"/>
          </a:p>
          <a:p>
            <a:pPr marL="0" lvl="0" indent="0" algn="l" rtl="0">
              <a:spcBef>
                <a:spcPts val="0"/>
              </a:spcBef>
              <a:spcAft>
                <a:spcPts val="0"/>
              </a:spcAft>
              <a:buClr>
                <a:srgbClr val="000000"/>
              </a:buClr>
              <a:buSzPts val="1200"/>
              <a:buFont typeface="Arial"/>
              <a:buNone/>
            </a:pPr>
            <a:r>
              <a:rPr lang="en-US" sz="1800"/>
              <a:t>some uses % instead of $ sign </a:t>
            </a:r>
            <a:endParaRPr sz="1800"/>
          </a:p>
          <a:p>
            <a:pPr marL="0" lvl="0" indent="0" algn="l" rtl="0">
              <a:spcBef>
                <a:spcPts val="0"/>
              </a:spcBef>
              <a:spcAft>
                <a:spcPts val="0"/>
              </a:spcAft>
              <a:buClr>
                <a:srgbClr val="000000"/>
              </a:buClr>
              <a:buSzPts val="1200"/>
              <a:buFont typeface="Arial"/>
              <a:buNone/>
            </a:pPr>
            <a:endParaRPr sz="18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70ceb96d9a_0_4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70ceb96d9a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When we look deeply at the command prompt we see some details about our environment. For example, here, user refers to the current logged on user. And host name is generally the machine being used. Then, the current directory, where the user is working on and lastly user type, which is a $ sign means the current user is a normal user without extra privilages.</a:t>
            </a:r>
            <a:endParaRPr sz="18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c81216c435_1_5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c81216c435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800"/>
              <a:t>At last, we can do some practice. </a:t>
            </a:r>
            <a:endParaRPr sz="1800"/>
          </a:p>
          <a:p>
            <a:pPr marL="0" lvl="0" indent="0" algn="l" rtl="0">
              <a:lnSpc>
                <a:spcPct val="100000"/>
              </a:lnSpc>
              <a:spcBef>
                <a:spcPts val="0"/>
              </a:spcBef>
              <a:spcAft>
                <a:spcPts val="0"/>
              </a:spcAft>
              <a:buSzPts val="1400"/>
              <a:buNone/>
            </a:pPr>
            <a:endParaRPr sz="1800"/>
          </a:p>
          <a:p>
            <a:pPr marL="0" lvl="0" indent="0" algn="l" rtl="0">
              <a:lnSpc>
                <a:spcPct val="100000"/>
              </a:lnSpc>
              <a:spcBef>
                <a:spcPts val="0"/>
              </a:spcBef>
              <a:spcAft>
                <a:spcPts val="0"/>
              </a:spcAft>
              <a:buSzPts val="1400"/>
              <a:buNone/>
            </a:pPr>
            <a:r>
              <a:rPr lang="en-US" sz="1800"/>
              <a:t>Now, let’s get our hands dirty guys. Before continuing, please start your shells, or open Linux simulators on your browsers.</a:t>
            </a:r>
            <a:endParaRPr sz="18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70ceb96d9a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70ceb96d9a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Though you can see the current path on your command prompt, the most used command, in my opinion, is pwd. </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It is my habit to look and confirm my working directory by using this command. Especially if you are the root user, it becomes more important to know where you are on the system. I do also suggest you use this command first ..</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Let’s do it together please...</a:t>
            </a:r>
            <a:endParaRPr sz="180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1076325" y="1863600"/>
            <a:ext cx="4962600" cy="14163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4800"/>
              <a:buNone/>
              <a:defRPr>
                <a:solidFill>
                  <a:srgbClr val="5190CE"/>
                </a:solidFill>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a:endParaRPr/>
          </a:p>
        </p:txBody>
      </p:sp>
      <p:sp>
        <p:nvSpPr>
          <p:cNvPr id="12" name="Google Shape;12;p2"/>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 name="Google Shape;13;p2"/>
          <p:cNvPicPr preferRelativeResize="0"/>
          <p:nvPr/>
        </p:nvPicPr>
        <p:blipFill rotWithShape="1">
          <a:blip r:embed="rId2">
            <a:alphaModFix/>
          </a:blip>
          <a:srcRect/>
          <a:stretch/>
        </p:blipFill>
        <p:spPr>
          <a:xfrm>
            <a:off x="69266" y="4773038"/>
            <a:ext cx="1269600" cy="2722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
        <p:cNvGrpSpPr/>
        <p:nvPr/>
      </p:nvGrpSpPr>
      <p:grpSpPr>
        <a:xfrm>
          <a:off x="0" y="0"/>
          <a:ext cx="0" cy="0"/>
          <a:chOff x="0" y="0"/>
          <a:chExt cx="0" cy="0"/>
        </a:xfrm>
      </p:grpSpPr>
      <p:sp>
        <p:nvSpPr>
          <p:cNvPr id="15" name="Google Shape;15;p3"/>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29ED4"/>
              </a:solidFill>
              <a:latin typeface="Arial"/>
              <a:ea typeface="Arial"/>
              <a:cs typeface="Arial"/>
              <a:sym typeface="Arial"/>
            </a:endParaRPr>
          </a:p>
        </p:txBody>
      </p:sp>
      <p:sp>
        <p:nvSpPr>
          <p:cNvPr id="16" name="Google Shape;16;p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lvl="0"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1pPr>
            <a:lvl2pPr marL="0" lvl="1"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2pPr>
            <a:lvl3pPr marL="0" lvl="2"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3pPr>
            <a:lvl4pPr marL="0" lvl="3"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4pPr>
            <a:lvl5pPr marL="0" lvl="4"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5pPr>
            <a:lvl6pPr marL="0" lvl="5"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6pPr>
            <a:lvl7pPr marL="0" lvl="6"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7pPr>
            <a:lvl8pPr marL="0" lvl="7"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8pPr>
            <a:lvl9pPr marL="0" lvl="8"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pic>
        <p:nvPicPr>
          <p:cNvPr id="17" name="Google Shape;17;p3"/>
          <p:cNvPicPr preferRelativeResize="0"/>
          <p:nvPr/>
        </p:nvPicPr>
        <p:blipFill rotWithShape="1">
          <a:blip r:embed="rId2">
            <a:alphaModFix/>
          </a:blip>
          <a:srcRect/>
          <a:stretch/>
        </p:blipFill>
        <p:spPr>
          <a:xfrm>
            <a:off x="69266" y="4773038"/>
            <a:ext cx="1269600" cy="2722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8"/>
        <p:cNvGrpSpPr/>
        <p:nvPr/>
      </p:nvGrpSpPr>
      <p:grpSpPr>
        <a:xfrm>
          <a:off x="0" y="0"/>
          <a:ext cx="0" cy="0"/>
          <a:chOff x="0" y="0"/>
          <a:chExt cx="0" cy="0"/>
        </a:xfrm>
      </p:grpSpPr>
      <p:sp>
        <p:nvSpPr>
          <p:cNvPr id="19" name="Google Shape;19;p4"/>
          <p:cNvSpPr txBox="1">
            <a:spLocks noGrp="1"/>
          </p:cNvSpPr>
          <p:nvPr>
            <p:ph type="ctrTitle"/>
          </p:nvPr>
        </p:nvSpPr>
        <p:spPr>
          <a:xfrm>
            <a:off x="1085850" y="1991850"/>
            <a:ext cx="4676700" cy="1159800"/>
          </a:xfrm>
          <a:prstGeom prst="rect">
            <a:avLst/>
          </a:prstGeom>
          <a:noFill/>
          <a:ln>
            <a:noFill/>
          </a:ln>
        </p:spPr>
        <p:txBody>
          <a:bodyPr spcFirstLastPara="1" wrap="square" lIns="0" tIns="0" rIns="0" bIns="0" anchor="b" anchorCtr="0">
            <a:noAutofit/>
          </a:bodyPr>
          <a:lstStyle>
            <a:lvl1pPr lvl="0" algn="l">
              <a:lnSpc>
                <a:spcPct val="80000"/>
              </a:lnSpc>
              <a:spcBef>
                <a:spcPts val="0"/>
              </a:spcBef>
              <a:spcAft>
                <a:spcPts val="0"/>
              </a:spcAft>
              <a:buSzPts val="4800"/>
              <a:buNone/>
              <a:defRPr sz="4800">
                <a:solidFill>
                  <a:srgbClr val="5B92CA"/>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a:endParaRPr/>
          </a:p>
        </p:txBody>
      </p:sp>
      <p:sp>
        <p:nvSpPr>
          <p:cNvPr id="20" name="Google Shape;20;p4"/>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a:endParaRPr/>
          </a:p>
        </p:txBody>
      </p:sp>
      <p:sp>
        <p:nvSpPr>
          <p:cNvPr id="21" name="Google Shape;21;p4"/>
          <p:cNvSpPr/>
          <p:nvPr/>
        </p:nvSpPr>
        <p:spPr>
          <a:xfrm rot="5400000">
            <a:off x="-303375" y="2166905"/>
            <a:ext cx="1416300" cy="8097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2" name="Google Shape;22;p4"/>
          <p:cNvPicPr preferRelativeResize="0"/>
          <p:nvPr/>
        </p:nvPicPr>
        <p:blipFill rotWithShape="1">
          <a:blip r:embed="rId2">
            <a:alphaModFix/>
          </a:blip>
          <a:srcRect/>
          <a:stretch/>
        </p:blipFill>
        <p:spPr>
          <a:xfrm>
            <a:off x="69266" y="4773038"/>
            <a:ext cx="1269600" cy="27222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3"/>
        <p:cNvGrpSpPr/>
        <p:nvPr/>
      </p:nvGrpSpPr>
      <p:grpSpPr>
        <a:xfrm>
          <a:off x="0" y="0"/>
          <a:ext cx="0" cy="0"/>
          <a:chOff x="0" y="0"/>
          <a:chExt cx="0" cy="0"/>
        </a:xfrm>
      </p:grpSpPr>
      <p:sp>
        <p:nvSpPr>
          <p:cNvPr id="24" name="Google Shape;24;p5"/>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5"/>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5"/>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27" name="Google Shape;27;p5"/>
          <p:cNvSpPr txBox="1">
            <a:spLocks noGrp="1"/>
          </p:cNvSpPr>
          <p:nvPr>
            <p:ph type="body" idx="1"/>
          </p:nvPr>
        </p:nvSpPr>
        <p:spPr>
          <a:xfrm>
            <a:off x="457200" y="1995750"/>
            <a:ext cx="5640900" cy="26409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a:lvl1pPr>
            <a:lvl2pPr marL="914400" lvl="1" indent="-342900" algn="l">
              <a:lnSpc>
                <a:spcPct val="110000"/>
              </a:lnSpc>
              <a:spcBef>
                <a:spcPts val="600"/>
              </a:spcBef>
              <a:spcAft>
                <a:spcPts val="0"/>
              </a:spcAft>
              <a:buSzPts val="1800"/>
              <a:buChar char="▹"/>
              <a:defRPr/>
            </a:lvl2pPr>
            <a:lvl3pPr marL="1371600" lvl="2" indent="-342900" algn="l">
              <a:lnSpc>
                <a:spcPct val="110000"/>
              </a:lnSpc>
              <a:spcBef>
                <a:spcPts val="600"/>
              </a:spcBef>
              <a:spcAft>
                <a:spcPts val="0"/>
              </a:spcAft>
              <a:buSzPts val="1800"/>
              <a:buChar char="▹"/>
              <a:defRPr/>
            </a:lvl3pPr>
            <a:lvl4pPr marL="1828800" lvl="3" indent="-355600" algn="l">
              <a:lnSpc>
                <a:spcPct val="110000"/>
              </a:lnSpc>
              <a:spcBef>
                <a:spcPts val="600"/>
              </a:spcBef>
              <a:spcAft>
                <a:spcPts val="0"/>
              </a:spcAft>
              <a:buSzPts val="2000"/>
              <a:buChar char="▹"/>
              <a:defRPr/>
            </a:lvl4pPr>
            <a:lvl5pPr marL="2286000" lvl="4" indent="-355600" algn="l">
              <a:lnSpc>
                <a:spcPct val="110000"/>
              </a:lnSpc>
              <a:spcBef>
                <a:spcPts val="600"/>
              </a:spcBef>
              <a:spcAft>
                <a:spcPts val="0"/>
              </a:spcAft>
              <a:buSzPts val="2000"/>
              <a:buChar char="▹"/>
              <a:defRPr/>
            </a:lvl5pPr>
            <a:lvl6pPr marL="2743200" lvl="5" indent="-355600" algn="l">
              <a:lnSpc>
                <a:spcPct val="110000"/>
              </a:lnSpc>
              <a:spcBef>
                <a:spcPts val="600"/>
              </a:spcBef>
              <a:spcAft>
                <a:spcPts val="0"/>
              </a:spcAft>
              <a:buSzPts val="2000"/>
              <a:buChar char="▹"/>
              <a:defRPr/>
            </a:lvl6pPr>
            <a:lvl7pPr marL="3200400" lvl="6" indent="-355600" algn="l">
              <a:lnSpc>
                <a:spcPct val="110000"/>
              </a:lnSpc>
              <a:spcBef>
                <a:spcPts val="600"/>
              </a:spcBef>
              <a:spcAft>
                <a:spcPts val="0"/>
              </a:spcAft>
              <a:buSzPts val="2000"/>
              <a:buChar char="▹"/>
              <a:defRPr/>
            </a:lvl7pPr>
            <a:lvl8pPr marL="3657600" lvl="7" indent="-355600" algn="l">
              <a:lnSpc>
                <a:spcPct val="110000"/>
              </a:lnSpc>
              <a:spcBef>
                <a:spcPts val="600"/>
              </a:spcBef>
              <a:spcAft>
                <a:spcPts val="0"/>
              </a:spcAft>
              <a:buSzPts val="2000"/>
              <a:buChar char="▹"/>
              <a:defRPr/>
            </a:lvl8pPr>
            <a:lvl9pPr marL="4114800" lvl="8" indent="-355600" algn="l">
              <a:lnSpc>
                <a:spcPct val="110000"/>
              </a:lnSpc>
              <a:spcBef>
                <a:spcPts val="600"/>
              </a:spcBef>
              <a:spcAft>
                <a:spcPts val="0"/>
              </a:spcAft>
              <a:buSzPts val="2000"/>
              <a:buChar char="▹"/>
              <a:defRPr/>
            </a:lvl9pPr>
          </a:lstStyle>
          <a:p>
            <a:endParaRPr/>
          </a:p>
        </p:txBody>
      </p:sp>
      <p:sp>
        <p:nvSpPr>
          <p:cNvPr id="28" name="Google Shape;28;p5"/>
          <p:cNvSpPr txBox="1">
            <a:spLocks noGrp="1"/>
          </p:cNvSpPr>
          <p:nvPr>
            <p:ph type="sldNum" idx="12"/>
          </p:nvPr>
        </p:nvSpPr>
        <p:spPr>
          <a:xfrm>
            <a:off x="8657772" y="4643243"/>
            <a:ext cx="456900" cy="468600"/>
          </a:xfrm>
          <a:prstGeom prst="rect">
            <a:avLst/>
          </a:prstGeom>
          <a:noFill/>
          <a:ln>
            <a:noFill/>
          </a:ln>
        </p:spPr>
        <p:txBody>
          <a:bodyPr spcFirstLastPara="1" wrap="square" lIns="0" tIns="0" rIns="0" bIns="0" anchor="b" anchorCtr="0">
            <a:noAutofit/>
          </a:bodyPr>
          <a:lstStyle>
            <a:lvl1pPr marL="0" lvl="0"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1pPr>
            <a:lvl2pPr marL="0" lvl="1"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2pPr>
            <a:lvl3pPr marL="0" lvl="2"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3pPr>
            <a:lvl4pPr marL="0" lvl="3"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4pPr>
            <a:lvl5pPr marL="0" lvl="4"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5pPr>
            <a:lvl6pPr marL="0" lvl="5"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6pPr>
            <a:lvl7pPr marL="0" lvl="6"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7pPr>
            <a:lvl8pPr marL="0" lvl="7"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8pPr>
            <a:lvl9pPr marL="0" lvl="8"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pic>
        <p:nvPicPr>
          <p:cNvPr id="29" name="Google Shape;29;p5"/>
          <p:cNvPicPr preferRelativeResize="0"/>
          <p:nvPr/>
        </p:nvPicPr>
        <p:blipFill rotWithShape="1">
          <a:blip r:embed="rId2">
            <a:alphaModFix/>
          </a:blip>
          <a:srcRect/>
          <a:stretch/>
        </p:blipFill>
        <p:spPr>
          <a:xfrm>
            <a:off x="69266" y="4773038"/>
            <a:ext cx="1269600" cy="27222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0"/>
        <p:cNvGrpSpPr/>
        <p:nvPr/>
      </p:nvGrpSpPr>
      <p:grpSpPr>
        <a:xfrm>
          <a:off x="0" y="0"/>
          <a:ext cx="0" cy="0"/>
          <a:chOff x="0" y="0"/>
          <a:chExt cx="0" cy="0"/>
        </a:xfrm>
      </p:grpSpPr>
      <p:sp>
        <p:nvSpPr>
          <p:cNvPr id="31" name="Google Shape;31;p6"/>
          <p:cNvSpPr/>
          <p:nvPr/>
        </p:nvSpPr>
        <p:spPr>
          <a:xfrm flipH="1">
            <a:off x="8686800" y="4674850"/>
            <a:ext cx="468600" cy="468600"/>
          </a:xfrm>
          <a:prstGeom prst="rtTriangle">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71A0CF"/>
              </a:solidFill>
              <a:latin typeface="Arial"/>
              <a:ea typeface="Arial"/>
              <a:cs typeface="Arial"/>
              <a:sym typeface="Arial"/>
            </a:endParaRPr>
          </a:p>
        </p:txBody>
      </p:sp>
      <p:sp>
        <p:nvSpPr>
          <p:cNvPr id="32" name="Google Shape;32;p6"/>
          <p:cNvSpPr txBox="1">
            <a:spLocks noGrp="1"/>
          </p:cNvSpPr>
          <p:nvPr>
            <p:ph type="body" idx="1"/>
          </p:nvPr>
        </p:nvSpPr>
        <p:spPr>
          <a:xfrm>
            <a:off x="457200" y="1995750"/>
            <a:ext cx="2682600" cy="26790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sz="1800"/>
            </a:lvl1pPr>
            <a:lvl2pPr marL="914400" lvl="1" indent="-342900" algn="l">
              <a:lnSpc>
                <a:spcPct val="110000"/>
              </a:lnSpc>
              <a:spcBef>
                <a:spcPts val="600"/>
              </a:spcBef>
              <a:spcAft>
                <a:spcPts val="0"/>
              </a:spcAft>
              <a:buSzPts val="1800"/>
              <a:buChar char="▹"/>
              <a:defRPr sz="1800"/>
            </a:lvl2pPr>
            <a:lvl3pPr marL="1371600" lvl="2" indent="-342900" algn="l">
              <a:lnSpc>
                <a:spcPct val="110000"/>
              </a:lnSpc>
              <a:spcBef>
                <a:spcPts val="600"/>
              </a:spcBef>
              <a:spcAft>
                <a:spcPts val="0"/>
              </a:spcAft>
              <a:buSzPts val="1800"/>
              <a:buChar char="▹"/>
              <a:defRPr sz="1800"/>
            </a:lvl3pPr>
            <a:lvl4pPr marL="1828800" lvl="3" indent="-342900" algn="l">
              <a:lnSpc>
                <a:spcPct val="110000"/>
              </a:lnSpc>
              <a:spcBef>
                <a:spcPts val="600"/>
              </a:spcBef>
              <a:spcAft>
                <a:spcPts val="0"/>
              </a:spcAft>
              <a:buSzPts val="1800"/>
              <a:buChar char="▹"/>
              <a:defRPr sz="1800"/>
            </a:lvl4pPr>
            <a:lvl5pPr marL="2286000" lvl="4" indent="-342900" algn="l">
              <a:lnSpc>
                <a:spcPct val="110000"/>
              </a:lnSpc>
              <a:spcBef>
                <a:spcPts val="600"/>
              </a:spcBef>
              <a:spcAft>
                <a:spcPts val="0"/>
              </a:spcAft>
              <a:buSzPts val="1800"/>
              <a:buChar char="▹"/>
              <a:defRPr sz="1800"/>
            </a:lvl5pPr>
            <a:lvl6pPr marL="2743200" lvl="5" indent="-342900" algn="l">
              <a:lnSpc>
                <a:spcPct val="110000"/>
              </a:lnSpc>
              <a:spcBef>
                <a:spcPts val="600"/>
              </a:spcBef>
              <a:spcAft>
                <a:spcPts val="0"/>
              </a:spcAft>
              <a:buSzPts val="1800"/>
              <a:buChar char="▹"/>
              <a:defRPr sz="1800"/>
            </a:lvl6pPr>
            <a:lvl7pPr marL="3200400" lvl="6" indent="-342900" algn="l">
              <a:lnSpc>
                <a:spcPct val="110000"/>
              </a:lnSpc>
              <a:spcBef>
                <a:spcPts val="600"/>
              </a:spcBef>
              <a:spcAft>
                <a:spcPts val="0"/>
              </a:spcAft>
              <a:buSzPts val="1800"/>
              <a:buChar char="▹"/>
              <a:defRPr sz="1800"/>
            </a:lvl7pPr>
            <a:lvl8pPr marL="3657600" lvl="7" indent="-342900" algn="l">
              <a:lnSpc>
                <a:spcPct val="110000"/>
              </a:lnSpc>
              <a:spcBef>
                <a:spcPts val="600"/>
              </a:spcBef>
              <a:spcAft>
                <a:spcPts val="0"/>
              </a:spcAft>
              <a:buSzPts val="1800"/>
              <a:buChar char="▹"/>
              <a:defRPr sz="1800"/>
            </a:lvl8pPr>
            <a:lvl9pPr marL="4114800" lvl="8" indent="-342900" algn="l">
              <a:lnSpc>
                <a:spcPct val="110000"/>
              </a:lnSpc>
              <a:spcBef>
                <a:spcPts val="600"/>
              </a:spcBef>
              <a:spcAft>
                <a:spcPts val="0"/>
              </a:spcAft>
              <a:buSzPts val="1800"/>
              <a:buChar char="▹"/>
              <a:defRPr sz="1800"/>
            </a:lvl9pPr>
          </a:lstStyle>
          <a:p>
            <a:endParaRPr/>
          </a:p>
        </p:txBody>
      </p:sp>
      <p:sp>
        <p:nvSpPr>
          <p:cNvPr id="33" name="Google Shape;33;p6"/>
          <p:cNvSpPr txBox="1">
            <a:spLocks noGrp="1"/>
          </p:cNvSpPr>
          <p:nvPr>
            <p:ph type="body" idx="2"/>
          </p:nvPr>
        </p:nvSpPr>
        <p:spPr>
          <a:xfrm>
            <a:off x="3415578" y="1995750"/>
            <a:ext cx="2682600" cy="26790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sz="1800"/>
            </a:lvl1pPr>
            <a:lvl2pPr marL="914400" lvl="1" indent="-342900" algn="l">
              <a:lnSpc>
                <a:spcPct val="110000"/>
              </a:lnSpc>
              <a:spcBef>
                <a:spcPts val="600"/>
              </a:spcBef>
              <a:spcAft>
                <a:spcPts val="0"/>
              </a:spcAft>
              <a:buSzPts val="1800"/>
              <a:buChar char="▹"/>
              <a:defRPr sz="1800"/>
            </a:lvl2pPr>
            <a:lvl3pPr marL="1371600" lvl="2" indent="-342900" algn="l">
              <a:lnSpc>
                <a:spcPct val="110000"/>
              </a:lnSpc>
              <a:spcBef>
                <a:spcPts val="600"/>
              </a:spcBef>
              <a:spcAft>
                <a:spcPts val="0"/>
              </a:spcAft>
              <a:buSzPts val="1800"/>
              <a:buChar char="▹"/>
              <a:defRPr sz="1800"/>
            </a:lvl3pPr>
            <a:lvl4pPr marL="1828800" lvl="3" indent="-342900" algn="l">
              <a:lnSpc>
                <a:spcPct val="110000"/>
              </a:lnSpc>
              <a:spcBef>
                <a:spcPts val="600"/>
              </a:spcBef>
              <a:spcAft>
                <a:spcPts val="0"/>
              </a:spcAft>
              <a:buSzPts val="1800"/>
              <a:buChar char="▹"/>
              <a:defRPr sz="1800"/>
            </a:lvl4pPr>
            <a:lvl5pPr marL="2286000" lvl="4" indent="-342900" algn="l">
              <a:lnSpc>
                <a:spcPct val="110000"/>
              </a:lnSpc>
              <a:spcBef>
                <a:spcPts val="600"/>
              </a:spcBef>
              <a:spcAft>
                <a:spcPts val="0"/>
              </a:spcAft>
              <a:buSzPts val="1800"/>
              <a:buChar char="▹"/>
              <a:defRPr sz="1800"/>
            </a:lvl5pPr>
            <a:lvl6pPr marL="2743200" lvl="5" indent="-342900" algn="l">
              <a:lnSpc>
                <a:spcPct val="110000"/>
              </a:lnSpc>
              <a:spcBef>
                <a:spcPts val="600"/>
              </a:spcBef>
              <a:spcAft>
                <a:spcPts val="0"/>
              </a:spcAft>
              <a:buSzPts val="1800"/>
              <a:buChar char="▹"/>
              <a:defRPr sz="1800"/>
            </a:lvl6pPr>
            <a:lvl7pPr marL="3200400" lvl="6" indent="-342900" algn="l">
              <a:lnSpc>
                <a:spcPct val="110000"/>
              </a:lnSpc>
              <a:spcBef>
                <a:spcPts val="600"/>
              </a:spcBef>
              <a:spcAft>
                <a:spcPts val="0"/>
              </a:spcAft>
              <a:buSzPts val="1800"/>
              <a:buChar char="▹"/>
              <a:defRPr sz="1800"/>
            </a:lvl7pPr>
            <a:lvl8pPr marL="3657600" lvl="7" indent="-342900" algn="l">
              <a:lnSpc>
                <a:spcPct val="110000"/>
              </a:lnSpc>
              <a:spcBef>
                <a:spcPts val="600"/>
              </a:spcBef>
              <a:spcAft>
                <a:spcPts val="0"/>
              </a:spcAft>
              <a:buSzPts val="1800"/>
              <a:buChar char="▹"/>
              <a:defRPr sz="1800"/>
            </a:lvl8pPr>
            <a:lvl9pPr marL="4114800" lvl="8" indent="-342900" algn="l">
              <a:lnSpc>
                <a:spcPct val="110000"/>
              </a:lnSpc>
              <a:spcBef>
                <a:spcPts val="600"/>
              </a:spcBef>
              <a:spcAft>
                <a:spcPts val="0"/>
              </a:spcAft>
              <a:buSzPts val="1800"/>
              <a:buChar char="▹"/>
              <a:defRPr sz="1800"/>
            </a:lvl9pPr>
          </a:lstStyle>
          <a:p>
            <a:endParaRPr/>
          </a:p>
        </p:txBody>
      </p:sp>
      <p:sp>
        <p:nvSpPr>
          <p:cNvPr id="34" name="Google Shape;34;p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lvl="0"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1pPr>
            <a:lvl2pPr marL="0" lvl="1"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2pPr>
            <a:lvl3pPr marL="0" lvl="2"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3pPr>
            <a:lvl4pPr marL="0" lvl="3"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4pPr>
            <a:lvl5pPr marL="0" lvl="4"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5pPr>
            <a:lvl6pPr marL="0" lvl="5"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6pPr>
            <a:lvl7pPr marL="0" lvl="6"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7pPr>
            <a:lvl8pPr marL="0" lvl="7"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8pPr>
            <a:lvl9pPr marL="0" lvl="8" indent="0" algn="r">
              <a:lnSpc>
                <a:spcPct val="100000"/>
              </a:lnSpc>
              <a:spcBef>
                <a:spcPts val="0"/>
              </a:spcBef>
              <a:spcAft>
                <a:spcPts val="0"/>
              </a:spcAft>
              <a:buSzPts val="1200"/>
              <a:buNone/>
              <a:defRPr sz="1200" b="1"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sp>
        <p:nvSpPr>
          <p:cNvPr id="35" name="Google Shape;35;p6"/>
          <p:cNvSpPr/>
          <p:nvPr/>
        </p:nvSpPr>
        <p:spPr>
          <a:xfrm rot="5400000">
            <a:off x="-100350" y="292998"/>
            <a:ext cx="468600" cy="267900"/>
          </a:xfrm>
          <a:prstGeom prst="triangle">
            <a:avLst>
              <a:gd name="adj" fmla="val 50000"/>
            </a:avLst>
          </a:prstGeom>
          <a:solidFill>
            <a:srgbClr val="C27BA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6"/>
          <p:cNvSpPr txBox="1">
            <a:spLocks noGrp="1"/>
          </p:cNvSpPr>
          <p:nvPr>
            <p:ph type="title"/>
          </p:nvPr>
        </p:nvSpPr>
        <p:spPr>
          <a:xfrm>
            <a:off x="457200" y="192648"/>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pic>
        <p:nvPicPr>
          <p:cNvPr id="37" name="Google Shape;37;p6"/>
          <p:cNvPicPr preferRelativeResize="0"/>
          <p:nvPr/>
        </p:nvPicPr>
        <p:blipFill rotWithShape="1">
          <a:blip r:embed="rId2">
            <a:alphaModFix/>
          </a:blip>
          <a:srcRect/>
          <a:stretch/>
        </p:blipFill>
        <p:spPr>
          <a:xfrm>
            <a:off x="69266" y="4773038"/>
            <a:ext cx="1269600" cy="2722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1pPr>
            <a:lvl2pPr marR="0" lvl="1"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2pPr>
            <a:lvl3pPr marR="0" lvl="2"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3pPr>
            <a:lvl4pPr marR="0" lvl="3"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4pPr>
            <a:lvl5pPr marR="0" lvl="4"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5pPr>
            <a:lvl6pPr marR="0" lvl="5"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6pPr>
            <a:lvl7pPr marR="0" lvl="6"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7pPr>
            <a:lvl8pPr marR="0" lvl="7"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8pPr>
            <a:lvl9pPr marR="0" lvl="8"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US"/>
              <a:t>‹#›</a:t>
            </a:fld>
            <a:endParaRPr/>
          </a:p>
        </p:txBody>
      </p:sp>
      <p:pic>
        <p:nvPicPr>
          <p:cNvPr id="9" name="Google Shape;9;p1"/>
          <p:cNvPicPr preferRelativeResize="0"/>
          <p:nvPr/>
        </p:nvPicPr>
        <p:blipFill rotWithShape="1">
          <a:blip r:embed="rId7">
            <a:alphaModFix/>
          </a:blip>
          <a:srcRect/>
          <a:stretch/>
        </p:blipFill>
        <p:spPr>
          <a:xfrm>
            <a:off x="8766750" y="38150"/>
            <a:ext cx="339175" cy="37452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38"/>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hyperlink" Target="https://create.kahoot.it/details/combined-linux-essentials-3-4/90cc9ea3-720d-47bf-a2dd-1c20f094b075" TargetMode="External"/><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29.jp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pic>
        <p:nvPicPr>
          <p:cNvPr id="44" name="Google Shape;44;p9"/>
          <p:cNvPicPr preferRelativeResize="0"/>
          <p:nvPr/>
        </p:nvPicPr>
        <p:blipFill rotWithShape="1">
          <a:blip r:embed="rId3">
            <a:alphaModFix/>
          </a:blip>
          <a:srcRect l="37213" r="12444"/>
          <a:stretch/>
        </p:blipFill>
        <p:spPr>
          <a:xfrm>
            <a:off x="403262" y="199875"/>
            <a:ext cx="1624275" cy="1812750"/>
          </a:xfrm>
          <a:prstGeom prst="rect">
            <a:avLst/>
          </a:prstGeom>
          <a:noFill/>
          <a:ln>
            <a:noFill/>
          </a:ln>
        </p:spPr>
      </p:pic>
      <p:sp>
        <p:nvSpPr>
          <p:cNvPr id="45" name="Google Shape;45;p9"/>
          <p:cNvSpPr txBox="1"/>
          <p:nvPr/>
        </p:nvSpPr>
        <p:spPr>
          <a:xfrm>
            <a:off x="1741925" y="1860225"/>
            <a:ext cx="6405300" cy="2890500"/>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US" sz="4800">
                <a:solidFill>
                  <a:srgbClr val="741B47"/>
                </a:solidFill>
                <a:latin typeface="Raleway SemiBold"/>
                <a:ea typeface="Raleway SemiBold"/>
                <a:cs typeface="Raleway SemiBold"/>
                <a:sym typeface="Raleway SemiBold"/>
              </a:rPr>
              <a:t>Command Line Basics 1/2</a:t>
            </a:r>
            <a:endParaRPr sz="4800">
              <a:solidFill>
                <a:srgbClr val="741B47"/>
              </a:solidFill>
              <a:latin typeface="Raleway SemiBold"/>
              <a:ea typeface="Raleway SemiBold"/>
              <a:cs typeface="Raleway SemiBold"/>
              <a:sym typeface="Raleway SemiBold"/>
            </a:endParaRPr>
          </a:p>
          <a:p>
            <a:pPr marL="0" lvl="0" indent="0" algn="ctr" rtl="0">
              <a:lnSpc>
                <a:spcPct val="90000"/>
              </a:lnSpc>
              <a:spcBef>
                <a:spcPts val="0"/>
              </a:spcBef>
              <a:spcAft>
                <a:spcPts val="0"/>
              </a:spcAft>
              <a:buNone/>
            </a:pPr>
            <a:endParaRPr sz="4800">
              <a:solidFill>
                <a:srgbClr val="741B47"/>
              </a:solidFill>
              <a:latin typeface="Raleway SemiBold"/>
              <a:ea typeface="Raleway SemiBold"/>
              <a:cs typeface="Raleway SemiBold"/>
              <a:sym typeface="Raleway SemiBold"/>
            </a:endParaRPr>
          </a:p>
          <a:p>
            <a:pPr marL="0" lvl="0" indent="0" algn="ctr" rtl="0">
              <a:lnSpc>
                <a:spcPct val="90000"/>
              </a:lnSpc>
              <a:spcBef>
                <a:spcPts val="0"/>
              </a:spcBef>
              <a:spcAft>
                <a:spcPts val="0"/>
              </a:spcAft>
              <a:buNone/>
            </a:pPr>
            <a:r>
              <a:rPr lang="en-US" sz="2400">
                <a:latin typeface="Raleway SemiBold"/>
                <a:ea typeface="Raleway SemiBold"/>
                <a:cs typeface="Raleway SemiBold"/>
                <a:sym typeface="Raleway SemiBold"/>
              </a:rPr>
              <a:t>Linux Essentials</a:t>
            </a:r>
            <a:endParaRPr sz="2400">
              <a:latin typeface="Raleway SemiBold"/>
              <a:ea typeface="Raleway SemiBold"/>
              <a:cs typeface="Raleway SemiBold"/>
              <a:sym typeface="Raleway SemiBold"/>
            </a:endParaRPr>
          </a:p>
          <a:p>
            <a:pPr marL="0" lvl="0" indent="0" algn="ctr" rtl="0">
              <a:lnSpc>
                <a:spcPct val="90000"/>
              </a:lnSpc>
              <a:spcBef>
                <a:spcPts val="0"/>
              </a:spcBef>
              <a:spcAft>
                <a:spcPts val="0"/>
              </a:spcAft>
              <a:buNone/>
            </a:pPr>
            <a:r>
              <a:rPr lang="en-US" sz="2400">
                <a:latin typeface="Raleway SemiBold"/>
                <a:ea typeface="Raleway SemiBold"/>
                <a:cs typeface="Raleway SemiBold"/>
                <a:sym typeface="Raleway SemiBold"/>
              </a:rPr>
              <a:t>Session-2</a:t>
            </a:r>
            <a:endParaRPr sz="4800">
              <a:solidFill>
                <a:srgbClr val="741B47"/>
              </a:solidFill>
              <a:latin typeface="Raleway SemiBold"/>
              <a:ea typeface="Raleway SemiBold"/>
              <a:cs typeface="Raleway SemiBold"/>
              <a:sym typeface="Raleway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0"/>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10</a:t>
            </a:fld>
            <a:endParaRPr/>
          </a:p>
        </p:txBody>
      </p:sp>
      <p:sp>
        <p:nvSpPr>
          <p:cNvPr id="158" name="Google Shape;158;p20"/>
          <p:cNvSpPr/>
          <p:nvPr/>
        </p:nvSpPr>
        <p:spPr>
          <a:xfrm>
            <a:off x="230375" y="785825"/>
            <a:ext cx="4503600" cy="835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rgbClr val="373A3C"/>
                </a:solidFill>
              </a:rPr>
              <a:t>ls </a:t>
            </a:r>
            <a:r>
              <a:rPr lang="en-US" sz="1800">
                <a:solidFill>
                  <a:srgbClr val="373A3C"/>
                </a:solidFill>
              </a:rPr>
              <a:t>	lists directory contents</a:t>
            </a:r>
            <a:endParaRPr sz="1800">
              <a:solidFill>
                <a:srgbClr val="373A3C"/>
              </a:solidFill>
            </a:endParaRPr>
          </a:p>
          <a:p>
            <a:pPr marL="0" marR="0" lvl="0" indent="0" algn="l" rtl="0">
              <a:lnSpc>
                <a:spcPct val="100000"/>
              </a:lnSpc>
              <a:spcBef>
                <a:spcPts val="0"/>
              </a:spcBef>
              <a:spcAft>
                <a:spcPts val="0"/>
              </a:spcAft>
              <a:buNone/>
            </a:pPr>
            <a:r>
              <a:rPr lang="en-US" sz="1800" b="1">
                <a:solidFill>
                  <a:srgbClr val="373A3C"/>
                </a:solidFill>
              </a:rPr>
              <a:t>ls -l</a:t>
            </a:r>
            <a:r>
              <a:rPr lang="en-US" sz="1800">
                <a:solidFill>
                  <a:srgbClr val="373A3C"/>
                </a:solidFill>
              </a:rPr>
              <a:t>	lists directory contents with details</a:t>
            </a:r>
            <a:endParaRPr sz="1800">
              <a:solidFill>
                <a:srgbClr val="373A3C"/>
              </a:solidFill>
            </a:endParaRPr>
          </a:p>
          <a:p>
            <a:pPr marL="0" marR="0" lvl="0" indent="0" algn="l" rtl="0">
              <a:lnSpc>
                <a:spcPct val="100000"/>
              </a:lnSpc>
              <a:spcBef>
                <a:spcPts val="0"/>
              </a:spcBef>
              <a:spcAft>
                <a:spcPts val="0"/>
              </a:spcAft>
              <a:buNone/>
            </a:pPr>
            <a:endParaRPr sz="1800">
              <a:solidFill>
                <a:srgbClr val="373A3C"/>
              </a:solidFill>
            </a:endParaRPr>
          </a:p>
        </p:txBody>
      </p:sp>
      <p:pic>
        <p:nvPicPr>
          <p:cNvPr id="159" name="Google Shape;159;p20"/>
          <p:cNvPicPr preferRelativeResize="0"/>
          <p:nvPr/>
        </p:nvPicPr>
        <p:blipFill>
          <a:blip r:embed="rId3">
            <a:alphaModFix/>
          </a:blip>
          <a:stretch>
            <a:fillRect/>
          </a:stretch>
        </p:blipFill>
        <p:spPr>
          <a:xfrm>
            <a:off x="188825" y="2083700"/>
            <a:ext cx="4545175" cy="2276100"/>
          </a:xfrm>
          <a:prstGeom prst="rect">
            <a:avLst/>
          </a:prstGeom>
          <a:noFill/>
          <a:ln>
            <a:noFill/>
          </a:ln>
        </p:spPr>
      </p:pic>
      <p:pic>
        <p:nvPicPr>
          <p:cNvPr id="160" name="Google Shape;160;p20"/>
          <p:cNvPicPr preferRelativeResize="0"/>
          <p:nvPr/>
        </p:nvPicPr>
        <p:blipFill>
          <a:blip r:embed="rId4">
            <a:alphaModFix/>
          </a:blip>
          <a:stretch>
            <a:fillRect/>
          </a:stretch>
        </p:blipFill>
        <p:spPr>
          <a:xfrm>
            <a:off x="4879850" y="762724"/>
            <a:ext cx="4092474" cy="1281250"/>
          </a:xfrm>
          <a:prstGeom prst="rect">
            <a:avLst/>
          </a:prstGeom>
          <a:noFill/>
          <a:ln>
            <a:noFill/>
          </a:ln>
        </p:spPr>
      </p:pic>
      <p:pic>
        <p:nvPicPr>
          <p:cNvPr id="161" name="Google Shape;161;p20"/>
          <p:cNvPicPr preferRelativeResize="0"/>
          <p:nvPr/>
        </p:nvPicPr>
        <p:blipFill>
          <a:blip r:embed="rId5">
            <a:alphaModFix/>
          </a:blip>
          <a:stretch>
            <a:fillRect/>
          </a:stretch>
        </p:blipFill>
        <p:spPr>
          <a:xfrm>
            <a:off x="4892600" y="2224024"/>
            <a:ext cx="4066983" cy="2419218"/>
          </a:xfrm>
          <a:prstGeom prst="rect">
            <a:avLst/>
          </a:prstGeom>
          <a:noFill/>
          <a:ln>
            <a:noFill/>
          </a:ln>
        </p:spPr>
      </p:pic>
      <p:sp>
        <p:nvSpPr>
          <p:cNvPr id="162" name="Google Shape;162;p20"/>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b="0" i="0" u="none" strike="noStrike" cap="none">
                <a:solidFill>
                  <a:srgbClr val="741B47"/>
                </a:solidFill>
                <a:latin typeface="Raleway SemiBold"/>
                <a:ea typeface="Raleway SemiBold"/>
                <a:cs typeface="Raleway SemiBold"/>
                <a:sym typeface="Raleway SemiBold"/>
              </a:rPr>
              <a:t>Basic </a:t>
            </a:r>
            <a:r>
              <a:rPr lang="en-US" sz="3600">
                <a:solidFill>
                  <a:srgbClr val="741B47"/>
                </a:solidFill>
                <a:latin typeface="Raleway SemiBold"/>
                <a:ea typeface="Raleway SemiBold"/>
                <a:cs typeface="Raleway SemiBold"/>
                <a:sym typeface="Raleway SemiBold"/>
              </a:rPr>
              <a:t>Shell</a:t>
            </a:r>
            <a:r>
              <a:rPr lang="en-US" sz="3600" b="0" i="0" u="none" strike="noStrike" cap="none">
                <a:solidFill>
                  <a:srgbClr val="741B47"/>
                </a:solidFill>
                <a:latin typeface="Raleway SemiBold"/>
                <a:ea typeface="Raleway SemiBold"/>
                <a:cs typeface="Raleway SemiBold"/>
                <a:sym typeface="Raleway SemiBold"/>
              </a:rPr>
              <a:t> Commands</a:t>
            </a:r>
            <a:endParaRPr sz="36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1"/>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11</a:t>
            </a:fld>
            <a:endParaRPr/>
          </a:p>
        </p:txBody>
      </p:sp>
      <p:sp>
        <p:nvSpPr>
          <p:cNvPr id="168" name="Google Shape;168;p21"/>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b="0" i="0" u="none" strike="noStrike" cap="none">
                <a:solidFill>
                  <a:srgbClr val="741B47"/>
                </a:solidFill>
                <a:latin typeface="Raleway SemiBold"/>
                <a:ea typeface="Raleway SemiBold"/>
                <a:cs typeface="Raleway SemiBold"/>
                <a:sym typeface="Raleway SemiBold"/>
              </a:rPr>
              <a:t>Basic </a:t>
            </a:r>
            <a:r>
              <a:rPr lang="en-US" sz="3600">
                <a:solidFill>
                  <a:srgbClr val="741B47"/>
                </a:solidFill>
                <a:latin typeface="Raleway SemiBold"/>
                <a:ea typeface="Raleway SemiBold"/>
                <a:cs typeface="Raleway SemiBold"/>
                <a:sym typeface="Raleway SemiBold"/>
              </a:rPr>
              <a:t>Shell</a:t>
            </a:r>
            <a:r>
              <a:rPr lang="en-US" sz="3600" b="0" i="0" u="none" strike="noStrike" cap="none">
                <a:solidFill>
                  <a:srgbClr val="741B47"/>
                </a:solidFill>
                <a:latin typeface="Raleway SemiBold"/>
                <a:ea typeface="Raleway SemiBold"/>
                <a:cs typeface="Raleway SemiBold"/>
                <a:sym typeface="Raleway SemiBold"/>
              </a:rPr>
              <a:t> Commands</a:t>
            </a:r>
            <a:endParaRPr sz="3600"/>
          </a:p>
        </p:txBody>
      </p:sp>
      <p:sp>
        <p:nvSpPr>
          <p:cNvPr id="169" name="Google Shape;169;p21"/>
          <p:cNvSpPr/>
          <p:nvPr/>
        </p:nvSpPr>
        <p:spPr>
          <a:xfrm>
            <a:off x="230375" y="785825"/>
            <a:ext cx="6698100" cy="117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dirty="0">
                <a:solidFill>
                  <a:srgbClr val="373A3C"/>
                </a:solidFill>
              </a:rPr>
              <a:t>cd [</a:t>
            </a:r>
            <a:r>
              <a:rPr lang="en-US" sz="1800" b="1" dirty="0" err="1">
                <a:solidFill>
                  <a:srgbClr val="373A3C"/>
                </a:solidFill>
              </a:rPr>
              <a:t>dir</a:t>
            </a:r>
            <a:r>
              <a:rPr lang="en-US" sz="1800" b="1" dirty="0">
                <a:solidFill>
                  <a:srgbClr val="373A3C"/>
                </a:solidFill>
              </a:rPr>
              <a:t>]	</a:t>
            </a:r>
            <a:r>
              <a:rPr lang="en-US" sz="1800" dirty="0">
                <a:solidFill>
                  <a:srgbClr val="373A3C"/>
                </a:solidFill>
              </a:rPr>
              <a:t>change (current) directory</a:t>
            </a:r>
            <a:endParaRPr sz="1800" dirty="0">
              <a:solidFill>
                <a:srgbClr val="373A3C"/>
              </a:solidFill>
            </a:endParaRPr>
          </a:p>
          <a:p>
            <a:pPr marL="0" marR="0" lvl="0" indent="0" algn="l" rtl="0">
              <a:lnSpc>
                <a:spcPct val="100000"/>
              </a:lnSpc>
              <a:spcBef>
                <a:spcPts val="0"/>
              </a:spcBef>
              <a:spcAft>
                <a:spcPts val="0"/>
              </a:spcAft>
              <a:buNone/>
            </a:pPr>
            <a:r>
              <a:rPr lang="en-US" sz="1800" b="1" dirty="0">
                <a:solidFill>
                  <a:srgbClr val="373A3C"/>
                </a:solidFill>
              </a:rPr>
              <a:t>cd ..</a:t>
            </a:r>
            <a:r>
              <a:rPr lang="en-US" sz="1800" dirty="0">
                <a:solidFill>
                  <a:srgbClr val="373A3C"/>
                </a:solidFill>
              </a:rPr>
              <a:t>	change current directory to one level up</a:t>
            </a:r>
            <a:endParaRPr sz="1800" dirty="0">
              <a:solidFill>
                <a:srgbClr val="373A3C"/>
              </a:solidFill>
            </a:endParaRPr>
          </a:p>
          <a:p>
            <a:pPr marL="0" marR="0" lvl="0" indent="0" algn="l" rtl="0">
              <a:lnSpc>
                <a:spcPct val="100000"/>
              </a:lnSpc>
              <a:spcBef>
                <a:spcPts val="0"/>
              </a:spcBef>
              <a:spcAft>
                <a:spcPts val="0"/>
              </a:spcAft>
              <a:buNone/>
            </a:pPr>
            <a:r>
              <a:rPr lang="en-US" sz="1800" b="1" dirty="0">
                <a:solidFill>
                  <a:srgbClr val="373A3C"/>
                </a:solidFill>
              </a:rPr>
              <a:t>cd /</a:t>
            </a:r>
            <a:r>
              <a:rPr lang="en-US" sz="1800" dirty="0">
                <a:solidFill>
                  <a:srgbClr val="373A3C"/>
                </a:solidFill>
              </a:rPr>
              <a:t>		change current directory to the root directory</a:t>
            </a:r>
            <a:endParaRPr sz="1800" dirty="0">
              <a:solidFill>
                <a:srgbClr val="373A3C"/>
              </a:solidFill>
            </a:endParaRPr>
          </a:p>
          <a:p>
            <a:pPr marL="0" marR="0" lvl="0" indent="0" algn="l" rtl="0">
              <a:lnSpc>
                <a:spcPct val="100000"/>
              </a:lnSpc>
              <a:spcBef>
                <a:spcPts val="0"/>
              </a:spcBef>
              <a:spcAft>
                <a:spcPts val="0"/>
              </a:spcAft>
              <a:buNone/>
            </a:pPr>
            <a:r>
              <a:rPr lang="en-US" sz="1800" b="1" dirty="0">
                <a:solidFill>
                  <a:srgbClr val="373A3C"/>
                </a:solidFill>
              </a:rPr>
              <a:t>cd ~	</a:t>
            </a:r>
            <a:r>
              <a:rPr lang="en-US" sz="1800" dirty="0">
                <a:solidFill>
                  <a:srgbClr val="373A3C"/>
                </a:solidFill>
              </a:rPr>
              <a:t>change current directory to the home directory</a:t>
            </a:r>
            <a:endParaRPr sz="1800" dirty="0">
              <a:solidFill>
                <a:srgbClr val="373A3C"/>
              </a:solidFill>
            </a:endParaRPr>
          </a:p>
          <a:p>
            <a:pPr marL="0" marR="0" lvl="0" indent="0" algn="l" rtl="0">
              <a:lnSpc>
                <a:spcPct val="100000"/>
              </a:lnSpc>
              <a:spcBef>
                <a:spcPts val="0"/>
              </a:spcBef>
              <a:spcAft>
                <a:spcPts val="0"/>
              </a:spcAft>
              <a:buNone/>
            </a:pPr>
            <a:endParaRPr sz="1800" dirty="0">
              <a:solidFill>
                <a:srgbClr val="373A3C"/>
              </a:solidFill>
            </a:endParaRPr>
          </a:p>
        </p:txBody>
      </p:sp>
      <p:pic>
        <p:nvPicPr>
          <p:cNvPr id="170" name="Google Shape;170;p21"/>
          <p:cNvPicPr preferRelativeResize="0"/>
          <p:nvPr/>
        </p:nvPicPr>
        <p:blipFill>
          <a:blip r:embed="rId3">
            <a:alphaModFix/>
          </a:blip>
          <a:stretch>
            <a:fillRect/>
          </a:stretch>
        </p:blipFill>
        <p:spPr>
          <a:xfrm>
            <a:off x="1374887" y="2210850"/>
            <a:ext cx="6394224" cy="2025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2"/>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12</a:t>
            </a:fld>
            <a:endParaRPr/>
          </a:p>
        </p:txBody>
      </p:sp>
      <p:sp>
        <p:nvSpPr>
          <p:cNvPr id="176" name="Google Shape;176;p22"/>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b="0" i="0" u="none" strike="noStrike" cap="none">
                <a:solidFill>
                  <a:srgbClr val="741B47"/>
                </a:solidFill>
                <a:latin typeface="Raleway SemiBold"/>
                <a:ea typeface="Raleway SemiBold"/>
                <a:cs typeface="Raleway SemiBold"/>
                <a:sym typeface="Raleway SemiBold"/>
              </a:rPr>
              <a:t>Basic </a:t>
            </a:r>
            <a:r>
              <a:rPr lang="en-US" sz="3600">
                <a:solidFill>
                  <a:srgbClr val="741B47"/>
                </a:solidFill>
                <a:latin typeface="Raleway SemiBold"/>
                <a:ea typeface="Raleway SemiBold"/>
                <a:cs typeface="Raleway SemiBold"/>
                <a:sym typeface="Raleway SemiBold"/>
              </a:rPr>
              <a:t>Shell</a:t>
            </a:r>
            <a:r>
              <a:rPr lang="en-US" sz="3600" b="0" i="0" u="none" strike="noStrike" cap="none">
                <a:solidFill>
                  <a:srgbClr val="741B47"/>
                </a:solidFill>
                <a:latin typeface="Raleway SemiBold"/>
                <a:ea typeface="Raleway SemiBold"/>
                <a:cs typeface="Raleway SemiBold"/>
                <a:sym typeface="Raleway SemiBold"/>
              </a:rPr>
              <a:t> Commands</a:t>
            </a:r>
            <a:endParaRPr sz="3600"/>
          </a:p>
        </p:txBody>
      </p:sp>
      <p:sp>
        <p:nvSpPr>
          <p:cNvPr id="177" name="Google Shape;177;p22"/>
          <p:cNvSpPr/>
          <p:nvPr/>
        </p:nvSpPr>
        <p:spPr>
          <a:xfrm>
            <a:off x="230375" y="785825"/>
            <a:ext cx="6698100" cy="51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dirty="0" err="1">
                <a:solidFill>
                  <a:srgbClr val="373A3C"/>
                </a:solidFill>
              </a:rPr>
              <a:t>mkdir</a:t>
            </a:r>
            <a:r>
              <a:rPr lang="en-US" sz="1800" b="1" dirty="0">
                <a:solidFill>
                  <a:srgbClr val="373A3C"/>
                </a:solidFill>
              </a:rPr>
              <a:t> [</a:t>
            </a:r>
            <a:r>
              <a:rPr lang="en-US" sz="1800" b="1" dirty="0" err="1">
                <a:solidFill>
                  <a:srgbClr val="373A3C"/>
                </a:solidFill>
              </a:rPr>
              <a:t>dir</a:t>
            </a:r>
            <a:r>
              <a:rPr lang="en-US" sz="1800" b="1" dirty="0">
                <a:solidFill>
                  <a:srgbClr val="373A3C"/>
                </a:solidFill>
              </a:rPr>
              <a:t>]	</a:t>
            </a:r>
            <a:r>
              <a:rPr lang="en-US" sz="1800" dirty="0">
                <a:solidFill>
                  <a:srgbClr val="373A3C"/>
                </a:solidFill>
              </a:rPr>
              <a:t>create a new directory</a:t>
            </a:r>
            <a:endParaRPr sz="1800" dirty="0">
              <a:solidFill>
                <a:srgbClr val="373A3C"/>
              </a:solidFill>
            </a:endParaRPr>
          </a:p>
          <a:p>
            <a:pPr marL="0" marR="0" lvl="0" indent="0" algn="l" rtl="0">
              <a:lnSpc>
                <a:spcPct val="100000"/>
              </a:lnSpc>
              <a:spcBef>
                <a:spcPts val="0"/>
              </a:spcBef>
              <a:spcAft>
                <a:spcPts val="0"/>
              </a:spcAft>
              <a:buNone/>
            </a:pPr>
            <a:endParaRPr sz="1800" dirty="0">
              <a:solidFill>
                <a:srgbClr val="373A3C"/>
              </a:solidFill>
            </a:endParaRPr>
          </a:p>
          <a:p>
            <a:pPr marL="0" marR="0" lvl="0" indent="0" algn="l" rtl="0">
              <a:lnSpc>
                <a:spcPct val="100000"/>
              </a:lnSpc>
              <a:spcBef>
                <a:spcPts val="0"/>
              </a:spcBef>
              <a:spcAft>
                <a:spcPts val="0"/>
              </a:spcAft>
              <a:buNone/>
            </a:pPr>
            <a:endParaRPr sz="1800" dirty="0">
              <a:solidFill>
                <a:srgbClr val="373A3C"/>
              </a:solidFill>
            </a:endParaRPr>
          </a:p>
        </p:txBody>
      </p:sp>
      <p:pic>
        <p:nvPicPr>
          <p:cNvPr id="178" name="Google Shape;178;p22"/>
          <p:cNvPicPr preferRelativeResize="0"/>
          <p:nvPr/>
        </p:nvPicPr>
        <p:blipFill>
          <a:blip r:embed="rId3">
            <a:alphaModFix/>
          </a:blip>
          <a:stretch>
            <a:fillRect/>
          </a:stretch>
        </p:blipFill>
        <p:spPr>
          <a:xfrm>
            <a:off x="1890424" y="1435700"/>
            <a:ext cx="5212325" cy="2543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3"/>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13</a:t>
            </a:fld>
            <a:endParaRPr/>
          </a:p>
        </p:txBody>
      </p:sp>
      <p:sp>
        <p:nvSpPr>
          <p:cNvPr id="184" name="Google Shape;184;p23"/>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b="0" i="0" u="none" strike="noStrike" cap="none">
                <a:solidFill>
                  <a:srgbClr val="741B47"/>
                </a:solidFill>
                <a:latin typeface="Raleway SemiBold"/>
                <a:ea typeface="Raleway SemiBold"/>
                <a:cs typeface="Raleway SemiBold"/>
                <a:sym typeface="Raleway SemiBold"/>
              </a:rPr>
              <a:t>Basic </a:t>
            </a:r>
            <a:r>
              <a:rPr lang="en-US" sz="3600">
                <a:solidFill>
                  <a:srgbClr val="741B47"/>
                </a:solidFill>
                <a:latin typeface="Raleway SemiBold"/>
                <a:ea typeface="Raleway SemiBold"/>
                <a:cs typeface="Raleway SemiBold"/>
                <a:sym typeface="Raleway SemiBold"/>
              </a:rPr>
              <a:t>Shell</a:t>
            </a:r>
            <a:r>
              <a:rPr lang="en-US" sz="3600" b="0" i="0" u="none" strike="noStrike" cap="none">
                <a:solidFill>
                  <a:srgbClr val="741B47"/>
                </a:solidFill>
                <a:latin typeface="Raleway SemiBold"/>
                <a:ea typeface="Raleway SemiBold"/>
                <a:cs typeface="Raleway SemiBold"/>
                <a:sym typeface="Raleway SemiBold"/>
              </a:rPr>
              <a:t> Commands</a:t>
            </a:r>
            <a:endParaRPr sz="3600"/>
          </a:p>
        </p:txBody>
      </p:sp>
      <p:sp>
        <p:nvSpPr>
          <p:cNvPr id="185" name="Google Shape;185;p23"/>
          <p:cNvSpPr/>
          <p:nvPr/>
        </p:nvSpPr>
        <p:spPr>
          <a:xfrm>
            <a:off x="230375" y="785825"/>
            <a:ext cx="6698100" cy="51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dirty="0" err="1">
                <a:solidFill>
                  <a:srgbClr val="373A3C"/>
                </a:solidFill>
              </a:rPr>
              <a:t>rmdir</a:t>
            </a:r>
            <a:r>
              <a:rPr lang="en-US" sz="1800" b="1" dirty="0">
                <a:solidFill>
                  <a:srgbClr val="373A3C"/>
                </a:solidFill>
              </a:rPr>
              <a:t> [</a:t>
            </a:r>
            <a:r>
              <a:rPr lang="en-US" sz="1800" b="1" dirty="0" err="1">
                <a:solidFill>
                  <a:srgbClr val="373A3C"/>
                </a:solidFill>
              </a:rPr>
              <a:t>dir</a:t>
            </a:r>
            <a:r>
              <a:rPr lang="en-US" sz="1800" b="1" dirty="0">
                <a:solidFill>
                  <a:srgbClr val="373A3C"/>
                </a:solidFill>
              </a:rPr>
              <a:t>]	</a:t>
            </a:r>
            <a:r>
              <a:rPr lang="en-US" sz="1800" dirty="0">
                <a:solidFill>
                  <a:srgbClr val="373A3C"/>
                </a:solidFill>
              </a:rPr>
              <a:t>delete an empty directory</a:t>
            </a:r>
            <a:endParaRPr sz="1800" dirty="0">
              <a:solidFill>
                <a:srgbClr val="373A3C"/>
              </a:solidFill>
            </a:endParaRPr>
          </a:p>
          <a:p>
            <a:pPr marL="0" marR="0" lvl="0" indent="0" algn="l" rtl="0">
              <a:lnSpc>
                <a:spcPct val="100000"/>
              </a:lnSpc>
              <a:spcBef>
                <a:spcPts val="0"/>
              </a:spcBef>
              <a:spcAft>
                <a:spcPts val="0"/>
              </a:spcAft>
              <a:buNone/>
            </a:pPr>
            <a:endParaRPr sz="1800" dirty="0">
              <a:solidFill>
                <a:srgbClr val="373A3C"/>
              </a:solidFill>
            </a:endParaRPr>
          </a:p>
          <a:p>
            <a:pPr marL="0" marR="0" lvl="0" indent="0" algn="l" rtl="0">
              <a:lnSpc>
                <a:spcPct val="100000"/>
              </a:lnSpc>
              <a:spcBef>
                <a:spcPts val="0"/>
              </a:spcBef>
              <a:spcAft>
                <a:spcPts val="0"/>
              </a:spcAft>
              <a:buNone/>
            </a:pPr>
            <a:endParaRPr sz="1800" dirty="0">
              <a:solidFill>
                <a:srgbClr val="373A3C"/>
              </a:solidFill>
            </a:endParaRPr>
          </a:p>
        </p:txBody>
      </p:sp>
      <p:pic>
        <p:nvPicPr>
          <p:cNvPr id="186" name="Google Shape;186;p23"/>
          <p:cNvPicPr preferRelativeResize="0"/>
          <p:nvPr/>
        </p:nvPicPr>
        <p:blipFill>
          <a:blip r:embed="rId3">
            <a:alphaModFix/>
          </a:blip>
          <a:stretch>
            <a:fillRect/>
          </a:stretch>
        </p:blipFill>
        <p:spPr>
          <a:xfrm>
            <a:off x="141750" y="1676950"/>
            <a:ext cx="4486100" cy="2197598"/>
          </a:xfrm>
          <a:prstGeom prst="rect">
            <a:avLst/>
          </a:prstGeom>
          <a:noFill/>
          <a:ln>
            <a:noFill/>
          </a:ln>
        </p:spPr>
      </p:pic>
      <p:pic>
        <p:nvPicPr>
          <p:cNvPr id="187" name="Google Shape;187;p23"/>
          <p:cNvPicPr preferRelativeResize="0"/>
          <p:nvPr/>
        </p:nvPicPr>
        <p:blipFill>
          <a:blip r:embed="rId4">
            <a:alphaModFix/>
          </a:blip>
          <a:stretch>
            <a:fillRect/>
          </a:stretch>
        </p:blipFill>
        <p:spPr>
          <a:xfrm>
            <a:off x="4685249" y="1676950"/>
            <a:ext cx="4277026" cy="21976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4"/>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14</a:t>
            </a:fld>
            <a:endParaRPr/>
          </a:p>
        </p:txBody>
      </p:sp>
      <p:sp>
        <p:nvSpPr>
          <p:cNvPr id="193" name="Google Shape;193;p24"/>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b="0" i="0" u="none" strike="noStrike" cap="none">
                <a:solidFill>
                  <a:srgbClr val="741B47"/>
                </a:solidFill>
                <a:latin typeface="Raleway SemiBold"/>
                <a:ea typeface="Raleway SemiBold"/>
                <a:cs typeface="Raleway SemiBold"/>
                <a:sym typeface="Raleway SemiBold"/>
              </a:rPr>
              <a:t>Basic </a:t>
            </a:r>
            <a:r>
              <a:rPr lang="en-US" sz="3600">
                <a:solidFill>
                  <a:srgbClr val="741B47"/>
                </a:solidFill>
                <a:latin typeface="Raleway SemiBold"/>
                <a:ea typeface="Raleway SemiBold"/>
                <a:cs typeface="Raleway SemiBold"/>
                <a:sym typeface="Raleway SemiBold"/>
              </a:rPr>
              <a:t>Shell</a:t>
            </a:r>
            <a:r>
              <a:rPr lang="en-US" sz="3600" b="0" i="0" u="none" strike="noStrike" cap="none">
                <a:solidFill>
                  <a:srgbClr val="741B47"/>
                </a:solidFill>
                <a:latin typeface="Raleway SemiBold"/>
                <a:ea typeface="Raleway SemiBold"/>
                <a:cs typeface="Raleway SemiBold"/>
                <a:sym typeface="Raleway SemiBold"/>
              </a:rPr>
              <a:t> Commands</a:t>
            </a:r>
            <a:endParaRPr sz="3600"/>
          </a:p>
        </p:txBody>
      </p:sp>
      <p:sp>
        <p:nvSpPr>
          <p:cNvPr id="194" name="Google Shape;194;p24"/>
          <p:cNvSpPr/>
          <p:nvPr/>
        </p:nvSpPr>
        <p:spPr>
          <a:xfrm>
            <a:off x="230375" y="785825"/>
            <a:ext cx="6698100" cy="51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dirty="0">
                <a:solidFill>
                  <a:srgbClr val="373A3C"/>
                </a:solidFill>
              </a:rPr>
              <a:t>touch	</a:t>
            </a:r>
            <a:r>
              <a:rPr lang="en-US" sz="1800" dirty="0">
                <a:solidFill>
                  <a:srgbClr val="373A3C"/>
                </a:solidFill>
              </a:rPr>
              <a:t>create a file</a:t>
            </a:r>
            <a:endParaRPr sz="1800" dirty="0">
              <a:solidFill>
                <a:srgbClr val="373A3C"/>
              </a:solidFill>
            </a:endParaRPr>
          </a:p>
          <a:p>
            <a:pPr marL="0" marR="0" lvl="0" indent="0" algn="l" rtl="0">
              <a:lnSpc>
                <a:spcPct val="100000"/>
              </a:lnSpc>
              <a:spcBef>
                <a:spcPts val="0"/>
              </a:spcBef>
              <a:spcAft>
                <a:spcPts val="0"/>
              </a:spcAft>
              <a:buNone/>
            </a:pPr>
            <a:endParaRPr sz="1800" dirty="0">
              <a:solidFill>
                <a:srgbClr val="373A3C"/>
              </a:solidFill>
            </a:endParaRPr>
          </a:p>
          <a:p>
            <a:pPr marL="0" marR="0" lvl="0" indent="0" algn="l" rtl="0">
              <a:lnSpc>
                <a:spcPct val="100000"/>
              </a:lnSpc>
              <a:spcBef>
                <a:spcPts val="0"/>
              </a:spcBef>
              <a:spcAft>
                <a:spcPts val="0"/>
              </a:spcAft>
              <a:buNone/>
            </a:pPr>
            <a:endParaRPr sz="1800" dirty="0">
              <a:solidFill>
                <a:srgbClr val="373A3C"/>
              </a:solidFill>
            </a:endParaRPr>
          </a:p>
        </p:txBody>
      </p:sp>
      <p:pic>
        <p:nvPicPr>
          <p:cNvPr id="195" name="Google Shape;195;p24"/>
          <p:cNvPicPr preferRelativeResize="0"/>
          <p:nvPr/>
        </p:nvPicPr>
        <p:blipFill>
          <a:blip r:embed="rId3">
            <a:alphaModFix/>
          </a:blip>
          <a:stretch>
            <a:fillRect/>
          </a:stretch>
        </p:blipFill>
        <p:spPr>
          <a:xfrm>
            <a:off x="1775275" y="1344400"/>
            <a:ext cx="5640475" cy="2981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5"/>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15</a:t>
            </a:fld>
            <a:endParaRPr/>
          </a:p>
        </p:txBody>
      </p:sp>
      <p:sp>
        <p:nvSpPr>
          <p:cNvPr id="201" name="Google Shape;201;p25"/>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b="0" i="0" u="none" strike="noStrike" cap="none">
                <a:solidFill>
                  <a:srgbClr val="741B47"/>
                </a:solidFill>
                <a:latin typeface="Raleway SemiBold"/>
                <a:ea typeface="Raleway SemiBold"/>
                <a:cs typeface="Raleway SemiBold"/>
                <a:sym typeface="Raleway SemiBold"/>
              </a:rPr>
              <a:t>Basic </a:t>
            </a:r>
            <a:r>
              <a:rPr lang="en-US" sz="3600">
                <a:solidFill>
                  <a:srgbClr val="741B47"/>
                </a:solidFill>
                <a:latin typeface="Raleway SemiBold"/>
                <a:ea typeface="Raleway SemiBold"/>
                <a:cs typeface="Raleway SemiBold"/>
                <a:sym typeface="Raleway SemiBold"/>
              </a:rPr>
              <a:t>Shell</a:t>
            </a:r>
            <a:r>
              <a:rPr lang="en-US" sz="3600" b="0" i="0" u="none" strike="noStrike" cap="none">
                <a:solidFill>
                  <a:srgbClr val="741B47"/>
                </a:solidFill>
                <a:latin typeface="Raleway SemiBold"/>
                <a:ea typeface="Raleway SemiBold"/>
                <a:cs typeface="Raleway SemiBold"/>
                <a:sym typeface="Raleway SemiBold"/>
              </a:rPr>
              <a:t> Commands</a:t>
            </a:r>
            <a:endParaRPr sz="3600"/>
          </a:p>
        </p:txBody>
      </p:sp>
      <p:sp>
        <p:nvSpPr>
          <p:cNvPr id="202" name="Google Shape;202;p25"/>
          <p:cNvSpPr/>
          <p:nvPr/>
        </p:nvSpPr>
        <p:spPr>
          <a:xfrm>
            <a:off x="230375" y="785825"/>
            <a:ext cx="6698100" cy="51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dirty="0">
                <a:solidFill>
                  <a:srgbClr val="373A3C"/>
                </a:solidFill>
              </a:rPr>
              <a:t>rm	</a:t>
            </a:r>
            <a:r>
              <a:rPr lang="en-US" sz="1800" dirty="0">
                <a:solidFill>
                  <a:srgbClr val="373A3C"/>
                </a:solidFill>
              </a:rPr>
              <a:t>delete a file</a:t>
            </a:r>
            <a:endParaRPr sz="1800" dirty="0">
              <a:solidFill>
                <a:srgbClr val="373A3C"/>
              </a:solidFill>
            </a:endParaRPr>
          </a:p>
          <a:p>
            <a:pPr marL="0" marR="0" lvl="0" indent="0" algn="l" rtl="0">
              <a:lnSpc>
                <a:spcPct val="100000"/>
              </a:lnSpc>
              <a:spcBef>
                <a:spcPts val="0"/>
              </a:spcBef>
              <a:spcAft>
                <a:spcPts val="0"/>
              </a:spcAft>
              <a:buNone/>
            </a:pPr>
            <a:endParaRPr sz="1800" dirty="0">
              <a:solidFill>
                <a:srgbClr val="373A3C"/>
              </a:solidFill>
            </a:endParaRPr>
          </a:p>
          <a:p>
            <a:pPr marL="0" marR="0" lvl="0" indent="0" algn="l" rtl="0">
              <a:lnSpc>
                <a:spcPct val="100000"/>
              </a:lnSpc>
              <a:spcBef>
                <a:spcPts val="0"/>
              </a:spcBef>
              <a:spcAft>
                <a:spcPts val="0"/>
              </a:spcAft>
              <a:buNone/>
            </a:pPr>
            <a:endParaRPr sz="1800" dirty="0">
              <a:solidFill>
                <a:srgbClr val="373A3C"/>
              </a:solidFill>
            </a:endParaRPr>
          </a:p>
        </p:txBody>
      </p:sp>
      <p:pic>
        <p:nvPicPr>
          <p:cNvPr id="203" name="Google Shape;203;p25"/>
          <p:cNvPicPr preferRelativeResize="0"/>
          <p:nvPr/>
        </p:nvPicPr>
        <p:blipFill>
          <a:blip r:embed="rId3">
            <a:alphaModFix/>
          </a:blip>
          <a:stretch>
            <a:fillRect/>
          </a:stretch>
        </p:blipFill>
        <p:spPr>
          <a:xfrm>
            <a:off x="1545749" y="1364195"/>
            <a:ext cx="6052500" cy="313750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6"/>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16</a:t>
            </a:fld>
            <a:endParaRPr/>
          </a:p>
        </p:txBody>
      </p:sp>
      <p:sp>
        <p:nvSpPr>
          <p:cNvPr id="209" name="Google Shape;209;p26"/>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b="0" i="0" u="none" strike="noStrike" cap="none">
                <a:solidFill>
                  <a:srgbClr val="741B47"/>
                </a:solidFill>
                <a:latin typeface="Raleway SemiBold"/>
                <a:ea typeface="Raleway SemiBold"/>
                <a:cs typeface="Raleway SemiBold"/>
                <a:sym typeface="Raleway SemiBold"/>
              </a:rPr>
              <a:t>Basic </a:t>
            </a:r>
            <a:r>
              <a:rPr lang="en-US" sz="3600">
                <a:solidFill>
                  <a:srgbClr val="741B47"/>
                </a:solidFill>
                <a:latin typeface="Raleway SemiBold"/>
                <a:ea typeface="Raleway SemiBold"/>
                <a:cs typeface="Raleway SemiBold"/>
                <a:sym typeface="Raleway SemiBold"/>
              </a:rPr>
              <a:t>Shell</a:t>
            </a:r>
            <a:r>
              <a:rPr lang="en-US" sz="3600" b="0" i="0" u="none" strike="noStrike" cap="none">
                <a:solidFill>
                  <a:srgbClr val="741B47"/>
                </a:solidFill>
                <a:latin typeface="Raleway SemiBold"/>
                <a:ea typeface="Raleway SemiBold"/>
                <a:cs typeface="Raleway SemiBold"/>
                <a:sym typeface="Raleway SemiBold"/>
              </a:rPr>
              <a:t> Commands</a:t>
            </a:r>
            <a:endParaRPr sz="3600"/>
          </a:p>
        </p:txBody>
      </p:sp>
      <p:sp>
        <p:nvSpPr>
          <p:cNvPr id="210" name="Google Shape;210;p26"/>
          <p:cNvSpPr/>
          <p:nvPr/>
        </p:nvSpPr>
        <p:spPr>
          <a:xfrm>
            <a:off x="230375" y="785825"/>
            <a:ext cx="6698100" cy="51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rgbClr val="373A3C"/>
                </a:solidFill>
              </a:rPr>
              <a:t>cp	</a:t>
            </a:r>
            <a:r>
              <a:rPr lang="en-US" sz="1800">
                <a:solidFill>
                  <a:srgbClr val="373A3C"/>
                </a:solidFill>
              </a:rPr>
              <a:t>copy a file to another location</a:t>
            </a:r>
            <a:endParaRPr sz="1800">
              <a:solidFill>
                <a:srgbClr val="373A3C"/>
              </a:solidFill>
            </a:endParaRPr>
          </a:p>
          <a:p>
            <a:pPr marL="0" marR="0" lvl="0" indent="0" algn="l" rtl="0">
              <a:lnSpc>
                <a:spcPct val="100000"/>
              </a:lnSpc>
              <a:spcBef>
                <a:spcPts val="0"/>
              </a:spcBef>
              <a:spcAft>
                <a:spcPts val="0"/>
              </a:spcAft>
              <a:buNone/>
            </a:pPr>
            <a:endParaRPr sz="1800">
              <a:solidFill>
                <a:srgbClr val="373A3C"/>
              </a:solidFill>
            </a:endParaRPr>
          </a:p>
          <a:p>
            <a:pPr marL="0" marR="0" lvl="0" indent="0" algn="l" rtl="0">
              <a:lnSpc>
                <a:spcPct val="100000"/>
              </a:lnSpc>
              <a:spcBef>
                <a:spcPts val="0"/>
              </a:spcBef>
              <a:spcAft>
                <a:spcPts val="0"/>
              </a:spcAft>
              <a:buNone/>
            </a:pPr>
            <a:endParaRPr sz="1800">
              <a:solidFill>
                <a:srgbClr val="373A3C"/>
              </a:solidFill>
            </a:endParaRPr>
          </a:p>
        </p:txBody>
      </p:sp>
      <p:pic>
        <p:nvPicPr>
          <p:cNvPr id="211" name="Google Shape;211;p26"/>
          <p:cNvPicPr preferRelativeResize="0"/>
          <p:nvPr/>
        </p:nvPicPr>
        <p:blipFill>
          <a:blip r:embed="rId3">
            <a:alphaModFix/>
          </a:blip>
          <a:stretch>
            <a:fillRect/>
          </a:stretch>
        </p:blipFill>
        <p:spPr>
          <a:xfrm>
            <a:off x="1995975" y="1371150"/>
            <a:ext cx="4721224" cy="26296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7"/>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17</a:t>
            </a:fld>
            <a:endParaRPr/>
          </a:p>
        </p:txBody>
      </p:sp>
      <p:sp>
        <p:nvSpPr>
          <p:cNvPr id="217" name="Google Shape;217;p27"/>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b="0" i="0" u="none" strike="noStrike" cap="none">
                <a:solidFill>
                  <a:srgbClr val="741B47"/>
                </a:solidFill>
                <a:latin typeface="Raleway SemiBold"/>
                <a:ea typeface="Raleway SemiBold"/>
                <a:cs typeface="Raleway SemiBold"/>
                <a:sym typeface="Raleway SemiBold"/>
              </a:rPr>
              <a:t>Basic </a:t>
            </a:r>
            <a:r>
              <a:rPr lang="en-US" sz="3600">
                <a:solidFill>
                  <a:srgbClr val="741B47"/>
                </a:solidFill>
                <a:latin typeface="Raleway SemiBold"/>
                <a:ea typeface="Raleway SemiBold"/>
                <a:cs typeface="Raleway SemiBold"/>
                <a:sym typeface="Raleway SemiBold"/>
              </a:rPr>
              <a:t>Shell</a:t>
            </a:r>
            <a:r>
              <a:rPr lang="en-US" sz="3600" b="0" i="0" u="none" strike="noStrike" cap="none">
                <a:solidFill>
                  <a:srgbClr val="741B47"/>
                </a:solidFill>
                <a:latin typeface="Raleway SemiBold"/>
                <a:ea typeface="Raleway SemiBold"/>
                <a:cs typeface="Raleway SemiBold"/>
                <a:sym typeface="Raleway SemiBold"/>
              </a:rPr>
              <a:t> Commands</a:t>
            </a:r>
            <a:endParaRPr sz="3600"/>
          </a:p>
        </p:txBody>
      </p:sp>
      <p:sp>
        <p:nvSpPr>
          <p:cNvPr id="218" name="Google Shape;218;p27"/>
          <p:cNvSpPr/>
          <p:nvPr/>
        </p:nvSpPr>
        <p:spPr>
          <a:xfrm>
            <a:off x="230375" y="785825"/>
            <a:ext cx="6698100" cy="51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rgbClr val="373A3C"/>
                </a:solidFill>
              </a:rPr>
              <a:t>mv	</a:t>
            </a:r>
            <a:r>
              <a:rPr lang="en-US" sz="1800">
                <a:solidFill>
                  <a:srgbClr val="373A3C"/>
                </a:solidFill>
              </a:rPr>
              <a:t>move a file to another location</a:t>
            </a:r>
            <a:endParaRPr sz="1800">
              <a:solidFill>
                <a:srgbClr val="373A3C"/>
              </a:solidFill>
            </a:endParaRPr>
          </a:p>
          <a:p>
            <a:pPr marL="0" marR="0" lvl="0" indent="0" algn="l" rtl="0">
              <a:lnSpc>
                <a:spcPct val="100000"/>
              </a:lnSpc>
              <a:spcBef>
                <a:spcPts val="0"/>
              </a:spcBef>
              <a:spcAft>
                <a:spcPts val="0"/>
              </a:spcAft>
              <a:buNone/>
            </a:pPr>
            <a:endParaRPr sz="1800">
              <a:solidFill>
                <a:srgbClr val="373A3C"/>
              </a:solidFill>
            </a:endParaRPr>
          </a:p>
          <a:p>
            <a:pPr marL="0" marR="0" lvl="0" indent="0" algn="l" rtl="0">
              <a:lnSpc>
                <a:spcPct val="100000"/>
              </a:lnSpc>
              <a:spcBef>
                <a:spcPts val="0"/>
              </a:spcBef>
              <a:spcAft>
                <a:spcPts val="0"/>
              </a:spcAft>
              <a:buNone/>
            </a:pPr>
            <a:endParaRPr sz="1800">
              <a:solidFill>
                <a:srgbClr val="373A3C"/>
              </a:solidFill>
            </a:endParaRPr>
          </a:p>
        </p:txBody>
      </p:sp>
      <p:pic>
        <p:nvPicPr>
          <p:cNvPr id="219" name="Google Shape;219;p27"/>
          <p:cNvPicPr preferRelativeResize="0"/>
          <p:nvPr/>
        </p:nvPicPr>
        <p:blipFill>
          <a:blip r:embed="rId3">
            <a:alphaModFix/>
          </a:blip>
          <a:stretch>
            <a:fillRect/>
          </a:stretch>
        </p:blipFill>
        <p:spPr>
          <a:xfrm>
            <a:off x="2119600" y="1246400"/>
            <a:ext cx="5126039" cy="35335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8"/>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18</a:t>
            </a:fld>
            <a:endParaRPr/>
          </a:p>
        </p:txBody>
      </p:sp>
      <p:sp>
        <p:nvSpPr>
          <p:cNvPr id="225" name="Google Shape;225;p28"/>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b="0" i="0" u="none" strike="noStrike" cap="none">
                <a:solidFill>
                  <a:srgbClr val="741B47"/>
                </a:solidFill>
                <a:latin typeface="Raleway SemiBold"/>
                <a:ea typeface="Raleway SemiBold"/>
                <a:cs typeface="Raleway SemiBold"/>
                <a:sym typeface="Raleway SemiBold"/>
              </a:rPr>
              <a:t>Basic </a:t>
            </a:r>
            <a:r>
              <a:rPr lang="en-US" sz="3600">
                <a:solidFill>
                  <a:srgbClr val="741B47"/>
                </a:solidFill>
                <a:latin typeface="Raleway SemiBold"/>
                <a:ea typeface="Raleway SemiBold"/>
                <a:cs typeface="Raleway SemiBold"/>
                <a:sym typeface="Raleway SemiBold"/>
              </a:rPr>
              <a:t>Shell</a:t>
            </a:r>
            <a:r>
              <a:rPr lang="en-US" sz="3600" b="0" i="0" u="none" strike="noStrike" cap="none">
                <a:solidFill>
                  <a:srgbClr val="741B47"/>
                </a:solidFill>
                <a:latin typeface="Raleway SemiBold"/>
                <a:ea typeface="Raleway SemiBold"/>
                <a:cs typeface="Raleway SemiBold"/>
                <a:sym typeface="Raleway SemiBold"/>
              </a:rPr>
              <a:t> Commands</a:t>
            </a:r>
            <a:endParaRPr sz="3600"/>
          </a:p>
        </p:txBody>
      </p:sp>
      <p:sp>
        <p:nvSpPr>
          <p:cNvPr id="226" name="Google Shape;226;p28"/>
          <p:cNvSpPr/>
          <p:nvPr/>
        </p:nvSpPr>
        <p:spPr>
          <a:xfrm>
            <a:off x="230375" y="785825"/>
            <a:ext cx="6698100" cy="69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rgbClr val="373A3C"/>
                </a:solidFill>
              </a:rPr>
              <a:t>echo	</a:t>
            </a:r>
            <a:r>
              <a:rPr lang="en-US" sz="1800">
                <a:solidFill>
                  <a:srgbClr val="373A3C"/>
                </a:solidFill>
              </a:rPr>
              <a:t>print message to screen</a:t>
            </a:r>
            <a:endParaRPr sz="1800">
              <a:solidFill>
                <a:srgbClr val="373A3C"/>
              </a:solidFill>
            </a:endParaRPr>
          </a:p>
          <a:p>
            <a:pPr marL="0" marR="0" lvl="0" indent="0" algn="l" rtl="0">
              <a:lnSpc>
                <a:spcPct val="100000"/>
              </a:lnSpc>
              <a:spcBef>
                <a:spcPts val="0"/>
              </a:spcBef>
              <a:spcAft>
                <a:spcPts val="0"/>
              </a:spcAft>
              <a:buNone/>
            </a:pPr>
            <a:r>
              <a:rPr lang="en-US" sz="1800" b="1">
                <a:solidFill>
                  <a:srgbClr val="373A3C"/>
                </a:solidFill>
              </a:rPr>
              <a:t>echo &gt; [file]</a:t>
            </a:r>
            <a:r>
              <a:rPr lang="en-US" sz="1800">
                <a:solidFill>
                  <a:srgbClr val="373A3C"/>
                </a:solidFill>
              </a:rPr>
              <a:t>	print message into a file</a:t>
            </a:r>
            <a:endParaRPr sz="1800">
              <a:solidFill>
                <a:srgbClr val="373A3C"/>
              </a:solidFill>
            </a:endParaRPr>
          </a:p>
          <a:p>
            <a:pPr marL="0" marR="0" lvl="0" indent="0" algn="l" rtl="0">
              <a:lnSpc>
                <a:spcPct val="100000"/>
              </a:lnSpc>
              <a:spcBef>
                <a:spcPts val="0"/>
              </a:spcBef>
              <a:spcAft>
                <a:spcPts val="0"/>
              </a:spcAft>
              <a:buNone/>
            </a:pPr>
            <a:endParaRPr sz="1800">
              <a:solidFill>
                <a:srgbClr val="373A3C"/>
              </a:solidFill>
            </a:endParaRPr>
          </a:p>
          <a:p>
            <a:pPr marL="0" marR="0" lvl="0" indent="0" algn="l" rtl="0">
              <a:lnSpc>
                <a:spcPct val="100000"/>
              </a:lnSpc>
              <a:spcBef>
                <a:spcPts val="0"/>
              </a:spcBef>
              <a:spcAft>
                <a:spcPts val="0"/>
              </a:spcAft>
              <a:buNone/>
            </a:pPr>
            <a:endParaRPr sz="1800">
              <a:solidFill>
                <a:srgbClr val="373A3C"/>
              </a:solidFill>
            </a:endParaRPr>
          </a:p>
        </p:txBody>
      </p:sp>
      <p:pic>
        <p:nvPicPr>
          <p:cNvPr id="227" name="Google Shape;227;p28"/>
          <p:cNvPicPr preferRelativeResize="0"/>
          <p:nvPr/>
        </p:nvPicPr>
        <p:blipFill>
          <a:blip r:embed="rId3">
            <a:alphaModFix/>
          </a:blip>
          <a:stretch>
            <a:fillRect/>
          </a:stretch>
        </p:blipFill>
        <p:spPr>
          <a:xfrm>
            <a:off x="1621200" y="1801125"/>
            <a:ext cx="5901600" cy="22022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9"/>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19</a:t>
            </a:fld>
            <a:endParaRPr/>
          </a:p>
        </p:txBody>
      </p:sp>
      <p:sp>
        <p:nvSpPr>
          <p:cNvPr id="233" name="Google Shape;233;p29"/>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b="0" i="0" u="none" strike="noStrike" cap="none">
                <a:solidFill>
                  <a:srgbClr val="741B47"/>
                </a:solidFill>
                <a:latin typeface="Raleway SemiBold"/>
                <a:ea typeface="Raleway SemiBold"/>
                <a:cs typeface="Raleway SemiBold"/>
                <a:sym typeface="Raleway SemiBold"/>
              </a:rPr>
              <a:t>Basic </a:t>
            </a:r>
            <a:r>
              <a:rPr lang="en-US" sz="3600">
                <a:solidFill>
                  <a:srgbClr val="741B47"/>
                </a:solidFill>
                <a:latin typeface="Raleway SemiBold"/>
                <a:ea typeface="Raleway SemiBold"/>
                <a:cs typeface="Raleway SemiBold"/>
                <a:sym typeface="Raleway SemiBold"/>
              </a:rPr>
              <a:t>Shell</a:t>
            </a:r>
            <a:r>
              <a:rPr lang="en-US" sz="3600" b="0" i="0" u="none" strike="noStrike" cap="none">
                <a:solidFill>
                  <a:srgbClr val="741B47"/>
                </a:solidFill>
                <a:latin typeface="Raleway SemiBold"/>
                <a:ea typeface="Raleway SemiBold"/>
                <a:cs typeface="Raleway SemiBold"/>
                <a:sym typeface="Raleway SemiBold"/>
              </a:rPr>
              <a:t> Commands</a:t>
            </a:r>
            <a:endParaRPr sz="3600"/>
          </a:p>
        </p:txBody>
      </p:sp>
      <p:sp>
        <p:nvSpPr>
          <p:cNvPr id="234" name="Google Shape;234;p29"/>
          <p:cNvSpPr/>
          <p:nvPr/>
        </p:nvSpPr>
        <p:spPr>
          <a:xfrm>
            <a:off x="230375" y="785825"/>
            <a:ext cx="6698100" cy="51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rgbClr val="373A3C"/>
                </a:solidFill>
              </a:rPr>
              <a:t>cat	</a:t>
            </a:r>
            <a:r>
              <a:rPr lang="en-US" sz="1800">
                <a:solidFill>
                  <a:srgbClr val="373A3C"/>
                </a:solidFill>
              </a:rPr>
              <a:t>show file contents</a:t>
            </a:r>
            <a:endParaRPr sz="1800">
              <a:solidFill>
                <a:srgbClr val="373A3C"/>
              </a:solidFill>
            </a:endParaRPr>
          </a:p>
          <a:p>
            <a:pPr marL="0" marR="0" lvl="0" indent="0" algn="l" rtl="0">
              <a:lnSpc>
                <a:spcPct val="100000"/>
              </a:lnSpc>
              <a:spcBef>
                <a:spcPts val="0"/>
              </a:spcBef>
              <a:spcAft>
                <a:spcPts val="0"/>
              </a:spcAft>
              <a:buNone/>
            </a:pPr>
            <a:endParaRPr sz="1800">
              <a:solidFill>
                <a:srgbClr val="373A3C"/>
              </a:solidFill>
            </a:endParaRPr>
          </a:p>
          <a:p>
            <a:pPr marL="0" marR="0" lvl="0" indent="0" algn="l" rtl="0">
              <a:lnSpc>
                <a:spcPct val="100000"/>
              </a:lnSpc>
              <a:spcBef>
                <a:spcPts val="0"/>
              </a:spcBef>
              <a:spcAft>
                <a:spcPts val="0"/>
              </a:spcAft>
              <a:buNone/>
            </a:pPr>
            <a:endParaRPr sz="1800">
              <a:solidFill>
                <a:srgbClr val="373A3C"/>
              </a:solidFill>
            </a:endParaRPr>
          </a:p>
        </p:txBody>
      </p:sp>
      <p:pic>
        <p:nvPicPr>
          <p:cNvPr id="235" name="Google Shape;235;p29"/>
          <p:cNvPicPr preferRelativeResize="0"/>
          <p:nvPr/>
        </p:nvPicPr>
        <p:blipFill>
          <a:blip r:embed="rId3">
            <a:alphaModFix/>
          </a:blip>
          <a:stretch>
            <a:fillRect/>
          </a:stretch>
        </p:blipFill>
        <p:spPr>
          <a:xfrm>
            <a:off x="1371975" y="3032350"/>
            <a:ext cx="6180225" cy="1468225"/>
          </a:xfrm>
          <a:prstGeom prst="rect">
            <a:avLst/>
          </a:prstGeom>
          <a:noFill/>
          <a:ln>
            <a:noFill/>
          </a:ln>
        </p:spPr>
      </p:pic>
      <p:pic>
        <p:nvPicPr>
          <p:cNvPr id="236" name="Google Shape;236;p29"/>
          <p:cNvPicPr preferRelativeResize="0"/>
          <p:nvPr/>
        </p:nvPicPr>
        <p:blipFill>
          <a:blip r:embed="rId4">
            <a:alphaModFix/>
          </a:blip>
          <a:stretch>
            <a:fillRect/>
          </a:stretch>
        </p:blipFill>
        <p:spPr>
          <a:xfrm>
            <a:off x="3824349" y="785825"/>
            <a:ext cx="3940701" cy="1835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1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a:t>
            </a:fld>
            <a:endParaRPr/>
          </a:p>
        </p:txBody>
      </p:sp>
      <p:sp>
        <p:nvSpPr>
          <p:cNvPr id="51" name="Google Shape;51;p10"/>
          <p:cNvSpPr txBox="1"/>
          <p:nvPr/>
        </p:nvSpPr>
        <p:spPr>
          <a:xfrm>
            <a:off x="1226700" y="125400"/>
            <a:ext cx="6690600" cy="654600"/>
          </a:xfrm>
          <a:prstGeom prst="rect">
            <a:avLst/>
          </a:prstGeom>
          <a:noFill/>
          <a:ln>
            <a:noFill/>
          </a:ln>
        </p:spPr>
        <p:txBody>
          <a:bodyPr spcFirstLastPara="1" wrap="square" lIns="0" tIns="0" rIns="0" bIns="0" anchor="b" anchorCtr="0">
            <a:noAutofit/>
          </a:bodyPr>
          <a:lstStyle/>
          <a:p>
            <a:pPr marL="0" marR="0" lvl="0" indent="0" algn="ctr" rtl="0">
              <a:lnSpc>
                <a:spcPct val="80000"/>
              </a:lnSpc>
              <a:spcBef>
                <a:spcPts val="0"/>
              </a:spcBef>
              <a:spcAft>
                <a:spcPts val="0"/>
              </a:spcAft>
              <a:buClr>
                <a:schemeClr val="accent2"/>
              </a:buClr>
              <a:buSzPts val="4800"/>
              <a:buFont typeface="Raleway SemiBold"/>
              <a:buNone/>
            </a:pPr>
            <a:r>
              <a:rPr lang="en-US" sz="4800" b="0" i="0" u="none" strike="noStrike" cap="none">
                <a:solidFill>
                  <a:srgbClr val="741B47"/>
                </a:solidFill>
                <a:latin typeface="Raleway Medium"/>
                <a:ea typeface="Raleway Medium"/>
                <a:cs typeface="Raleway Medium"/>
                <a:sym typeface="Raleway Medium"/>
              </a:rPr>
              <a:t>Table of Contents</a:t>
            </a:r>
            <a:endParaRPr/>
          </a:p>
        </p:txBody>
      </p:sp>
      <p:sp>
        <p:nvSpPr>
          <p:cNvPr id="52" name="Google Shape;52;p10"/>
          <p:cNvSpPr txBox="1"/>
          <p:nvPr/>
        </p:nvSpPr>
        <p:spPr>
          <a:xfrm>
            <a:off x="1354025" y="1327650"/>
            <a:ext cx="6690600" cy="24750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600"/>
              </a:spcBef>
              <a:spcAft>
                <a:spcPts val="0"/>
              </a:spcAft>
              <a:buNone/>
            </a:pPr>
            <a:r>
              <a:rPr lang="en-US" sz="3000" b="0" i="0" u="none" strike="noStrike" cap="none">
                <a:solidFill>
                  <a:schemeClr val="dk1"/>
                </a:solidFill>
                <a:latin typeface="Raleway"/>
                <a:ea typeface="Raleway"/>
                <a:cs typeface="Raleway"/>
                <a:sym typeface="Raleway"/>
              </a:rPr>
              <a:t>What is SHELL?</a:t>
            </a:r>
            <a:endParaRPr sz="3000" b="0" i="0" u="none" strike="noStrike" cap="none">
              <a:solidFill>
                <a:schemeClr val="dk1"/>
              </a:solidFill>
              <a:latin typeface="Raleway"/>
              <a:ea typeface="Raleway"/>
              <a:cs typeface="Raleway"/>
              <a:sym typeface="Raleway"/>
            </a:endParaRPr>
          </a:p>
          <a:p>
            <a:pPr marL="0" lvl="0" indent="0" algn="l" rtl="0">
              <a:lnSpc>
                <a:spcPct val="110000"/>
              </a:lnSpc>
              <a:spcBef>
                <a:spcPts val="600"/>
              </a:spcBef>
              <a:spcAft>
                <a:spcPts val="0"/>
              </a:spcAft>
              <a:buNone/>
            </a:pPr>
            <a:r>
              <a:rPr lang="en-US" sz="3000">
                <a:solidFill>
                  <a:schemeClr val="dk1"/>
                </a:solidFill>
                <a:latin typeface="Raleway"/>
                <a:ea typeface="Raleway"/>
                <a:cs typeface="Raleway"/>
                <a:sym typeface="Raleway"/>
              </a:rPr>
              <a:t>Basic SHELL Commands </a:t>
            </a:r>
            <a:endParaRPr sz="3000">
              <a:solidFill>
                <a:schemeClr val="dk1"/>
              </a:solidFill>
              <a:latin typeface="Raleway"/>
              <a:ea typeface="Raleway"/>
              <a:cs typeface="Raleway"/>
              <a:sym typeface="Raleway"/>
            </a:endParaRPr>
          </a:p>
          <a:p>
            <a:pPr marL="0" marR="0" lvl="0" indent="0" algn="l" rtl="0">
              <a:lnSpc>
                <a:spcPct val="110000"/>
              </a:lnSpc>
              <a:spcBef>
                <a:spcPts val="600"/>
              </a:spcBef>
              <a:spcAft>
                <a:spcPts val="0"/>
              </a:spcAft>
              <a:buNone/>
            </a:pPr>
            <a:r>
              <a:rPr lang="en-US" sz="3000">
                <a:solidFill>
                  <a:schemeClr val="dk1"/>
                </a:solidFill>
                <a:latin typeface="Raleway"/>
                <a:ea typeface="Raleway"/>
                <a:cs typeface="Raleway"/>
                <a:sym typeface="Raleway"/>
              </a:rPr>
              <a:t>Case Sensitivity</a:t>
            </a:r>
            <a:endParaRPr sz="3000" b="0" i="0" u="none" strike="noStrike" cap="none">
              <a:solidFill>
                <a:schemeClr val="dk1"/>
              </a:solidFill>
              <a:latin typeface="Raleway"/>
              <a:ea typeface="Raleway"/>
              <a:cs typeface="Raleway"/>
              <a:sym typeface="Raleway"/>
            </a:endParaRPr>
          </a:p>
          <a:p>
            <a:pPr marL="0" marR="0" lvl="0" indent="0" algn="l" rtl="0">
              <a:lnSpc>
                <a:spcPct val="110000"/>
              </a:lnSpc>
              <a:spcBef>
                <a:spcPts val="600"/>
              </a:spcBef>
              <a:spcAft>
                <a:spcPts val="0"/>
              </a:spcAft>
              <a:buNone/>
            </a:pPr>
            <a:r>
              <a:rPr lang="en-US" sz="3000">
                <a:solidFill>
                  <a:schemeClr val="dk1"/>
                </a:solidFill>
                <a:latin typeface="Raleway"/>
                <a:ea typeface="Raleway"/>
                <a:cs typeface="Raleway"/>
                <a:sym typeface="Raleway"/>
              </a:rPr>
              <a:t>Simple Globbing</a:t>
            </a:r>
            <a:endParaRPr sz="3000"/>
          </a:p>
          <a:p>
            <a:pPr marL="0" marR="0" lvl="0" indent="0" algn="l" rtl="0">
              <a:lnSpc>
                <a:spcPct val="110000"/>
              </a:lnSpc>
              <a:spcBef>
                <a:spcPts val="600"/>
              </a:spcBef>
              <a:spcAft>
                <a:spcPts val="0"/>
              </a:spcAft>
              <a:buNone/>
            </a:pPr>
            <a:endParaRPr sz="3000" b="0" i="0" u="none" strike="noStrike" cap="none">
              <a:solidFill>
                <a:schemeClr val="dk1"/>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20</a:t>
            </a:fld>
            <a:endParaRPr/>
          </a:p>
        </p:txBody>
      </p:sp>
      <p:sp>
        <p:nvSpPr>
          <p:cNvPr id="242" name="Google Shape;242;p30"/>
          <p:cNvSpPr txBox="1"/>
          <p:nvPr/>
        </p:nvSpPr>
        <p:spPr>
          <a:xfrm>
            <a:off x="431799" y="173800"/>
            <a:ext cx="8308163" cy="6263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4800" b="0" i="0" u="none" strike="noStrike" cap="none">
                <a:solidFill>
                  <a:srgbClr val="741B47"/>
                </a:solidFill>
                <a:latin typeface="Raleway SemiBold"/>
                <a:ea typeface="Raleway SemiBold"/>
                <a:cs typeface="Raleway SemiBold"/>
                <a:sym typeface="Raleway SemiBold"/>
              </a:rPr>
              <a:t>Basic SHELL Commands</a:t>
            </a:r>
            <a:endParaRPr/>
          </a:p>
        </p:txBody>
      </p:sp>
      <p:pic>
        <p:nvPicPr>
          <p:cNvPr id="243" name="Google Shape;243;p30"/>
          <p:cNvPicPr preferRelativeResize="0"/>
          <p:nvPr/>
        </p:nvPicPr>
        <p:blipFill>
          <a:blip r:embed="rId3">
            <a:alphaModFix/>
          </a:blip>
          <a:stretch>
            <a:fillRect/>
          </a:stretch>
        </p:blipFill>
        <p:spPr>
          <a:xfrm>
            <a:off x="1676400" y="952500"/>
            <a:ext cx="6251416" cy="40386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21</a:t>
            </a:fld>
            <a:endParaRPr/>
          </a:p>
        </p:txBody>
      </p:sp>
      <p:pic>
        <p:nvPicPr>
          <p:cNvPr id="249" name="Google Shape;249;p31">
            <a:hlinkClick r:id="rId3"/>
          </p:cNvPr>
          <p:cNvPicPr preferRelativeResize="0"/>
          <p:nvPr/>
        </p:nvPicPr>
        <p:blipFill>
          <a:blip r:embed="rId4">
            <a:alphaModFix/>
          </a:blip>
          <a:stretch>
            <a:fillRect/>
          </a:stretch>
        </p:blipFill>
        <p:spPr>
          <a:xfrm>
            <a:off x="807800" y="1145259"/>
            <a:ext cx="7347650" cy="2658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22</a:t>
            </a:fld>
            <a:endParaRPr/>
          </a:p>
        </p:txBody>
      </p:sp>
      <p:sp>
        <p:nvSpPr>
          <p:cNvPr id="255" name="Google Shape;255;p32"/>
          <p:cNvSpPr txBox="1">
            <a:spLocks noGrp="1"/>
          </p:cNvSpPr>
          <p:nvPr>
            <p:ph type="title"/>
          </p:nvPr>
        </p:nvSpPr>
        <p:spPr>
          <a:xfrm>
            <a:off x="431800" y="173800"/>
            <a:ext cx="78549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a:solidFill>
                  <a:srgbClr val="741B47"/>
                </a:solidFill>
              </a:rPr>
              <a:t>Case Sensitivity</a:t>
            </a:r>
            <a:endParaRPr>
              <a:solidFill>
                <a:srgbClr val="741B47"/>
              </a:solidFill>
            </a:endParaRPr>
          </a:p>
        </p:txBody>
      </p:sp>
      <p:sp>
        <p:nvSpPr>
          <p:cNvPr id="256" name="Google Shape;256;p32"/>
          <p:cNvSpPr/>
          <p:nvPr/>
        </p:nvSpPr>
        <p:spPr>
          <a:xfrm>
            <a:off x="431800" y="1010399"/>
            <a:ext cx="8217300" cy="523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Most of the common Linux file systems are case sensitive; this is something to keep in mind when creating files or directories and moving through directories.</a:t>
            </a:r>
            <a:endParaRPr/>
          </a:p>
        </p:txBody>
      </p:sp>
      <p:sp>
        <p:nvSpPr>
          <p:cNvPr id="257" name="Google Shape;257;p32"/>
          <p:cNvSpPr/>
          <p:nvPr/>
        </p:nvSpPr>
        <p:spPr>
          <a:xfrm>
            <a:off x="431800" y="3456000"/>
            <a:ext cx="5995200" cy="307800"/>
          </a:xfrm>
          <a:prstGeom prst="rect">
            <a:avLst/>
          </a:prstGeom>
          <a:solidFill>
            <a:srgbClr val="F0F0F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0" i="0" u="none" strike="noStrike" cap="none">
                <a:solidFill>
                  <a:schemeClr val="dk1"/>
                </a:solidFill>
                <a:latin typeface="Arial"/>
                <a:ea typeface="Arial"/>
                <a:cs typeface="Arial"/>
                <a:sym typeface="Arial"/>
              </a:rPr>
              <a:t>Lower-case and upper-case letters have different ASCII representation.</a:t>
            </a:r>
            <a:endParaRPr sz="1800" b="0" i="0" u="none" strike="noStrike" cap="none">
              <a:solidFill>
                <a:schemeClr val="dk1"/>
              </a:solidFill>
              <a:latin typeface="Arial"/>
              <a:ea typeface="Arial"/>
              <a:cs typeface="Arial"/>
              <a:sym typeface="Arial"/>
            </a:endParaRPr>
          </a:p>
        </p:txBody>
      </p:sp>
      <p:sp>
        <p:nvSpPr>
          <p:cNvPr id="258" name="Google Shape;258;p32"/>
          <p:cNvSpPr/>
          <p:nvPr/>
        </p:nvSpPr>
        <p:spPr>
          <a:xfrm>
            <a:off x="2706405" y="4009276"/>
            <a:ext cx="3668100" cy="861900"/>
          </a:xfrm>
          <a:prstGeom prst="rect">
            <a:avLst/>
          </a:prstGeom>
          <a:solidFill>
            <a:srgbClr val="C27BA0"/>
          </a:solidFill>
          <a:ln w="9525" cap="flat" cmpd="sng">
            <a:solidFill>
              <a:srgbClr val="741B4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600"/>
              <a:buFont typeface="Arial"/>
              <a:buNone/>
            </a:pPr>
            <a:r>
              <a:rPr lang="en-US" sz="1600" b="1" i="0" u="none" strike="noStrike" cap="none">
                <a:solidFill>
                  <a:schemeClr val="lt1"/>
                </a:solidFill>
                <a:latin typeface="Arial"/>
                <a:ea typeface="Arial"/>
                <a:cs typeface="Arial"/>
                <a:sym typeface="Arial"/>
              </a:rPr>
              <a:t>touch newfile</a:t>
            </a:r>
            <a:endParaRPr sz="1600" b="1"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chemeClr val="lt1"/>
              </a:buClr>
              <a:buSzPts val="1600"/>
              <a:buFont typeface="Arial"/>
              <a:buNone/>
            </a:pPr>
            <a:r>
              <a:rPr lang="en-US" sz="1600" b="1" i="0" u="none" strike="noStrike" cap="none">
                <a:solidFill>
                  <a:schemeClr val="lt1"/>
                </a:solidFill>
                <a:latin typeface="Arial"/>
                <a:ea typeface="Arial"/>
                <a:cs typeface="Arial"/>
                <a:sym typeface="Arial"/>
              </a:rPr>
              <a:t>touch Newfile</a:t>
            </a:r>
            <a:endParaRPr sz="1600" b="1"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chemeClr val="lt1"/>
              </a:buClr>
              <a:buSzPts val="1800"/>
              <a:buFont typeface="Arial"/>
              <a:buNone/>
            </a:pPr>
            <a:r>
              <a:rPr lang="en-US" sz="1800" b="0" i="0" u="none" strike="noStrike" cap="none">
                <a:solidFill>
                  <a:schemeClr val="lt1"/>
                </a:solidFill>
                <a:latin typeface="Arial"/>
                <a:ea typeface="Arial"/>
                <a:cs typeface="Arial"/>
                <a:sym typeface="Arial"/>
              </a:rPr>
              <a:t>Will create two different files.</a:t>
            </a:r>
            <a:endParaRPr sz="2400" b="0" i="0" u="none" strike="noStrike" cap="none">
              <a:solidFill>
                <a:schemeClr val="lt1"/>
              </a:solidFill>
              <a:latin typeface="Arial"/>
              <a:ea typeface="Arial"/>
              <a:cs typeface="Arial"/>
              <a:sym typeface="Arial"/>
            </a:endParaRPr>
          </a:p>
        </p:txBody>
      </p:sp>
      <p:pic>
        <p:nvPicPr>
          <p:cNvPr id="259" name="Google Shape;259;p32" descr="Image result for Case Sensitivity in linux"/>
          <p:cNvPicPr preferRelativeResize="0"/>
          <p:nvPr/>
        </p:nvPicPr>
        <p:blipFill rotWithShape="1">
          <a:blip r:embed="rId3">
            <a:alphaModFix/>
          </a:blip>
          <a:srcRect l="14683" t="11748" r="18963" b="12603"/>
          <a:stretch/>
        </p:blipFill>
        <p:spPr>
          <a:xfrm>
            <a:off x="1055077" y="1935574"/>
            <a:ext cx="2180494" cy="1051990"/>
          </a:xfrm>
          <a:prstGeom prst="rect">
            <a:avLst/>
          </a:prstGeom>
          <a:noFill/>
          <a:ln>
            <a:noFill/>
          </a:ln>
        </p:spPr>
      </p:pic>
      <p:pic>
        <p:nvPicPr>
          <p:cNvPr id="260" name="Google Shape;260;p32" descr="Image result for Case Sensitivity in linux"/>
          <p:cNvPicPr preferRelativeResize="0"/>
          <p:nvPr/>
        </p:nvPicPr>
        <p:blipFill rotWithShape="1">
          <a:blip r:embed="rId4">
            <a:alphaModFix/>
          </a:blip>
          <a:srcRect/>
          <a:stretch/>
        </p:blipFill>
        <p:spPr>
          <a:xfrm>
            <a:off x="6715056" y="1498067"/>
            <a:ext cx="2143125" cy="2133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3"/>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23</a:t>
            </a:fld>
            <a:endParaRPr/>
          </a:p>
        </p:txBody>
      </p:sp>
      <p:sp>
        <p:nvSpPr>
          <p:cNvPr id="266" name="Google Shape;266;p33"/>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a:solidFill>
                  <a:srgbClr val="741B47"/>
                </a:solidFill>
                <a:latin typeface="Raleway SemiBold"/>
                <a:ea typeface="Raleway SemiBold"/>
                <a:cs typeface="Raleway SemiBold"/>
                <a:sym typeface="Raleway SemiBold"/>
              </a:rPr>
              <a:t>Task</a:t>
            </a:r>
            <a:endParaRPr sz="3600"/>
          </a:p>
        </p:txBody>
      </p:sp>
      <p:sp>
        <p:nvSpPr>
          <p:cNvPr id="267" name="Google Shape;267;p33"/>
          <p:cNvSpPr/>
          <p:nvPr/>
        </p:nvSpPr>
        <p:spPr>
          <a:xfrm>
            <a:off x="628950" y="1503425"/>
            <a:ext cx="4649400" cy="2936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dirty="0">
                <a:solidFill>
                  <a:srgbClr val="373A3C"/>
                </a:solidFill>
              </a:rPr>
              <a:t>         lessons</a:t>
            </a:r>
            <a:endParaRPr sz="1800" b="1" dirty="0">
              <a:solidFill>
                <a:srgbClr val="373A3C"/>
              </a:solidFill>
            </a:endParaRPr>
          </a:p>
          <a:p>
            <a:pPr marL="0" marR="0" lvl="0" indent="457200" algn="l" rtl="0">
              <a:lnSpc>
                <a:spcPct val="100000"/>
              </a:lnSpc>
              <a:spcBef>
                <a:spcPts val="0"/>
              </a:spcBef>
              <a:spcAft>
                <a:spcPts val="0"/>
              </a:spcAft>
              <a:buNone/>
            </a:pPr>
            <a:endParaRPr sz="1800" b="1" dirty="0">
              <a:solidFill>
                <a:srgbClr val="373A3C"/>
              </a:solidFill>
            </a:endParaRPr>
          </a:p>
          <a:p>
            <a:pPr marL="0" marR="0" lvl="0" indent="0" algn="l" rtl="0">
              <a:lnSpc>
                <a:spcPct val="100000"/>
              </a:lnSpc>
              <a:spcBef>
                <a:spcPts val="0"/>
              </a:spcBef>
              <a:spcAft>
                <a:spcPts val="0"/>
              </a:spcAft>
              <a:buNone/>
            </a:pPr>
            <a:r>
              <a:rPr lang="en-US" sz="1800" b="1" dirty="0">
                <a:solidFill>
                  <a:srgbClr val="373A3C"/>
                </a:solidFill>
              </a:rPr>
              <a:t>		linux.txt </a:t>
            </a:r>
            <a:endParaRPr sz="1800" b="1" dirty="0">
              <a:solidFill>
                <a:srgbClr val="373A3C"/>
              </a:solidFill>
            </a:endParaRPr>
          </a:p>
          <a:p>
            <a:pPr marL="0" marR="0" lvl="0" indent="0" algn="l" rtl="0">
              <a:lnSpc>
                <a:spcPct val="100000"/>
              </a:lnSpc>
              <a:spcBef>
                <a:spcPts val="0"/>
              </a:spcBef>
              <a:spcAft>
                <a:spcPts val="0"/>
              </a:spcAft>
              <a:buNone/>
            </a:pPr>
            <a:endParaRPr sz="1800" b="1" dirty="0">
              <a:solidFill>
                <a:srgbClr val="373A3C"/>
              </a:solidFill>
            </a:endParaRPr>
          </a:p>
          <a:p>
            <a:pPr marL="0" marR="0" lvl="0" indent="0" algn="l" rtl="0">
              <a:lnSpc>
                <a:spcPct val="100000"/>
              </a:lnSpc>
              <a:spcBef>
                <a:spcPts val="0"/>
              </a:spcBef>
              <a:spcAft>
                <a:spcPts val="0"/>
              </a:spcAft>
              <a:buNone/>
            </a:pPr>
            <a:r>
              <a:rPr lang="en-US" sz="1800" b="1" dirty="0">
                <a:solidFill>
                  <a:srgbClr val="373A3C"/>
                </a:solidFill>
              </a:rPr>
              <a:t>			“I love </a:t>
            </a:r>
            <a:r>
              <a:rPr lang="en-US" sz="1800" b="1" dirty="0" err="1">
                <a:solidFill>
                  <a:srgbClr val="373A3C"/>
                </a:solidFill>
              </a:rPr>
              <a:t>linux</a:t>
            </a:r>
            <a:r>
              <a:rPr lang="en-US" sz="1800" b="1" dirty="0">
                <a:solidFill>
                  <a:srgbClr val="373A3C"/>
                </a:solidFill>
              </a:rPr>
              <a:t>”</a:t>
            </a:r>
            <a:endParaRPr sz="1800" b="1" dirty="0">
              <a:solidFill>
                <a:srgbClr val="373A3C"/>
              </a:solidFill>
            </a:endParaRPr>
          </a:p>
          <a:p>
            <a:pPr marL="0" marR="0" lvl="0" indent="0" algn="l" rtl="0">
              <a:lnSpc>
                <a:spcPct val="100000"/>
              </a:lnSpc>
              <a:spcBef>
                <a:spcPts val="0"/>
              </a:spcBef>
              <a:spcAft>
                <a:spcPts val="0"/>
              </a:spcAft>
              <a:buNone/>
            </a:pPr>
            <a:endParaRPr sz="1800" b="1" dirty="0">
              <a:solidFill>
                <a:srgbClr val="373A3C"/>
              </a:solidFill>
            </a:endParaRPr>
          </a:p>
          <a:p>
            <a:pPr marL="0" marR="0" lvl="0" indent="0" algn="l" rtl="0">
              <a:lnSpc>
                <a:spcPct val="100000"/>
              </a:lnSpc>
              <a:spcBef>
                <a:spcPts val="0"/>
              </a:spcBef>
              <a:spcAft>
                <a:spcPts val="0"/>
              </a:spcAft>
              <a:buNone/>
            </a:pPr>
            <a:r>
              <a:rPr lang="en-US" sz="1800" b="1" dirty="0">
                <a:solidFill>
                  <a:srgbClr val="373A3C"/>
                </a:solidFill>
              </a:rPr>
              <a:t>		html.txt</a:t>
            </a:r>
            <a:endParaRPr sz="1800" b="1" dirty="0">
              <a:solidFill>
                <a:srgbClr val="373A3C"/>
              </a:solidFill>
            </a:endParaRPr>
          </a:p>
          <a:p>
            <a:pPr marL="0" marR="0" lvl="0" indent="0" algn="l" rtl="0">
              <a:lnSpc>
                <a:spcPct val="100000"/>
              </a:lnSpc>
              <a:spcBef>
                <a:spcPts val="0"/>
              </a:spcBef>
              <a:spcAft>
                <a:spcPts val="0"/>
              </a:spcAft>
              <a:buNone/>
            </a:pPr>
            <a:endParaRPr sz="1800" b="1" dirty="0">
              <a:solidFill>
                <a:srgbClr val="373A3C"/>
              </a:solidFill>
            </a:endParaRPr>
          </a:p>
          <a:p>
            <a:pPr marL="0" marR="0" lvl="0" indent="0" algn="l" rtl="0">
              <a:lnSpc>
                <a:spcPct val="100000"/>
              </a:lnSpc>
              <a:spcBef>
                <a:spcPts val="0"/>
              </a:spcBef>
              <a:spcAft>
                <a:spcPts val="0"/>
              </a:spcAft>
              <a:buNone/>
            </a:pPr>
            <a:r>
              <a:rPr lang="en-US" sz="1800" b="1" dirty="0">
                <a:solidFill>
                  <a:srgbClr val="373A3C"/>
                </a:solidFill>
              </a:rPr>
              <a:t>			“I can create a website”</a:t>
            </a:r>
            <a:endParaRPr sz="1800" dirty="0">
              <a:solidFill>
                <a:srgbClr val="373A3C"/>
              </a:solidFill>
            </a:endParaRPr>
          </a:p>
        </p:txBody>
      </p:sp>
      <p:pic>
        <p:nvPicPr>
          <p:cNvPr id="268" name="Google Shape;268;p33"/>
          <p:cNvPicPr preferRelativeResize="0"/>
          <p:nvPr/>
        </p:nvPicPr>
        <p:blipFill>
          <a:blip r:embed="rId3">
            <a:alphaModFix/>
          </a:blip>
          <a:stretch>
            <a:fillRect/>
          </a:stretch>
        </p:blipFill>
        <p:spPr>
          <a:xfrm>
            <a:off x="172050" y="741725"/>
            <a:ext cx="456900" cy="456900"/>
          </a:xfrm>
          <a:prstGeom prst="rect">
            <a:avLst/>
          </a:prstGeom>
          <a:noFill/>
          <a:ln>
            <a:noFill/>
          </a:ln>
        </p:spPr>
      </p:pic>
      <p:pic>
        <p:nvPicPr>
          <p:cNvPr id="269" name="Google Shape;269;p33"/>
          <p:cNvPicPr preferRelativeResize="0"/>
          <p:nvPr/>
        </p:nvPicPr>
        <p:blipFill>
          <a:blip r:embed="rId3">
            <a:alphaModFix/>
          </a:blip>
          <a:stretch>
            <a:fillRect/>
          </a:stretch>
        </p:blipFill>
        <p:spPr>
          <a:xfrm>
            <a:off x="628950" y="1437956"/>
            <a:ext cx="456900" cy="456900"/>
          </a:xfrm>
          <a:prstGeom prst="rect">
            <a:avLst/>
          </a:prstGeom>
          <a:noFill/>
          <a:ln>
            <a:noFill/>
          </a:ln>
        </p:spPr>
      </p:pic>
      <p:pic>
        <p:nvPicPr>
          <p:cNvPr id="270" name="Google Shape;270;p33"/>
          <p:cNvPicPr preferRelativeResize="0"/>
          <p:nvPr/>
        </p:nvPicPr>
        <p:blipFill>
          <a:blip r:embed="rId3">
            <a:alphaModFix/>
          </a:blip>
          <a:stretch>
            <a:fillRect/>
          </a:stretch>
        </p:blipFill>
        <p:spPr>
          <a:xfrm>
            <a:off x="5591900" y="1351325"/>
            <a:ext cx="456900" cy="456900"/>
          </a:xfrm>
          <a:prstGeom prst="rect">
            <a:avLst/>
          </a:prstGeom>
          <a:noFill/>
          <a:ln>
            <a:noFill/>
          </a:ln>
        </p:spPr>
      </p:pic>
      <p:pic>
        <p:nvPicPr>
          <p:cNvPr id="271" name="Google Shape;271;p33"/>
          <p:cNvPicPr preferRelativeResize="0"/>
          <p:nvPr/>
        </p:nvPicPr>
        <p:blipFill>
          <a:blip r:embed="rId4">
            <a:alphaModFix/>
          </a:blip>
          <a:stretch>
            <a:fillRect/>
          </a:stretch>
        </p:blipFill>
        <p:spPr>
          <a:xfrm>
            <a:off x="966288" y="1942300"/>
            <a:ext cx="614374" cy="614374"/>
          </a:xfrm>
          <a:prstGeom prst="rect">
            <a:avLst/>
          </a:prstGeom>
          <a:noFill/>
          <a:ln>
            <a:noFill/>
          </a:ln>
        </p:spPr>
      </p:pic>
      <p:sp>
        <p:nvSpPr>
          <p:cNvPr id="272" name="Google Shape;272;p33"/>
          <p:cNvSpPr/>
          <p:nvPr/>
        </p:nvSpPr>
        <p:spPr>
          <a:xfrm>
            <a:off x="5694675" y="1327150"/>
            <a:ext cx="3039300" cy="3341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dirty="0">
                <a:solidFill>
                  <a:srgbClr val="373A3C"/>
                </a:solidFill>
              </a:rPr>
              <a:t>	materials</a:t>
            </a:r>
            <a:endParaRPr sz="1800" b="1" dirty="0">
              <a:solidFill>
                <a:srgbClr val="373A3C"/>
              </a:solidFill>
            </a:endParaRPr>
          </a:p>
          <a:p>
            <a:pPr marL="0" marR="0" lvl="0" indent="0" algn="l" rtl="0">
              <a:lnSpc>
                <a:spcPct val="100000"/>
              </a:lnSpc>
              <a:spcBef>
                <a:spcPts val="0"/>
              </a:spcBef>
              <a:spcAft>
                <a:spcPts val="0"/>
              </a:spcAft>
              <a:buNone/>
            </a:pPr>
            <a:endParaRPr sz="1800" b="1" dirty="0">
              <a:solidFill>
                <a:srgbClr val="373A3C"/>
              </a:solidFill>
            </a:endParaRPr>
          </a:p>
          <a:p>
            <a:pPr marL="0" marR="0" lvl="0" indent="0" algn="l" rtl="0">
              <a:lnSpc>
                <a:spcPct val="100000"/>
              </a:lnSpc>
              <a:spcBef>
                <a:spcPts val="0"/>
              </a:spcBef>
              <a:spcAft>
                <a:spcPts val="0"/>
              </a:spcAft>
              <a:buNone/>
            </a:pPr>
            <a:r>
              <a:rPr lang="en-US" sz="1800" b="1" dirty="0">
                <a:solidFill>
                  <a:srgbClr val="373A3C"/>
                </a:solidFill>
              </a:rPr>
              <a:t>		lms.txt </a:t>
            </a:r>
            <a:endParaRPr sz="1800" b="1" dirty="0">
              <a:solidFill>
                <a:srgbClr val="373A3C"/>
              </a:solidFill>
            </a:endParaRPr>
          </a:p>
          <a:p>
            <a:pPr marL="0" marR="0" lvl="0" indent="0" algn="l" rtl="0">
              <a:lnSpc>
                <a:spcPct val="100000"/>
              </a:lnSpc>
              <a:spcBef>
                <a:spcPts val="0"/>
              </a:spcBef>
              <a:spcAft>
                <a:spcPts val="0"/>
              </a:spcAft>
              <a:buNone/>
            </a:pPr>
            <a:endParaRPr sz="1800" b="1" dirty="0">
              <a:solidFill>
                <a:srgbClr val="373A3C"/>
              </a:solidFill>
            </a:endParaRPr>
          </a:p>
          <a:p>
            <a:pPr marL="0" marR="0" lvl="0" indent="0" algn="l" rtl="0">
              <a:lnSpc>
                <a:spcPct val="100000"/>
              </a:lnSpc>
              <a:spcBef>
                <a:spcPts val="0"/>
              </a:spcBef>
              <a:spcAft>
                <a:spcPts val="0"/>
              </a:spcAft>
              <a:buNone/>
            </a:pPr>
            <a:r>
              <a:rPr lang="en-US" sz="1800" b="1" dirty="0">
                <a:solidFill>
                  <a:srgbClr val="373A3C"/>
                </a:solidFill>
              </a:rPr>
              <a:t>			pre-class</a:t>
            </a:r>
            <a:endParaRPr sz="1800" b="1" dirty="0">
              <a:solidFill>
                <a:srgbClr val="373A3C"/>
              </a:solidFill>
            </a:endParaRPr>
          </a:p>
          <a:p>
            <a:pPr marL="0" marR="0" lvl="0" indent="0" algn="l" rtl="0">
              <a:lnSpc>
                <a:spcPct val="100000"/>
              </a:lnSpc>
              <a:spcBef>
                <a:spcPts val="0"/>
              </a:spcBef>
              <a:spcAft>
                <a:spcPts val="0"/>
              </a:spcAft>
              <a:buNone/>
            </a:pPr>
            <a:endParaRPr sz="1800" b="1" dirty="0">
              <a:solidFill>
                <a:srgbClr val="373A3C"/>
              </a:solidFill>
            </a:endParaRPr>
          </a:p>
          <a:p>
            <a:pPr marL="0" marR="0" lvl="0" indent="0" algn="l" rtl="0">
              <a:lnSpc>
                <a:spcPct val="100000"/>
              </a:lnSpc>
              <a:spcBef>
                <a:spcPts val="0"/>
              </a:spcBef>
              <a:spcAft>
                <a:spcPts val="0"/>
              </a:spcAft>
              <a:buNone/>
            </a:pPr>
            <a:endParaRPr sz="1800" b="1" dirty="0">
              <a:solidFill>
                <a:srgbClr val="373A3C"/>
              </a:solidFill>
            </a:endParaRPr>
          </a:p>
          <a:p>
            <a:pPr marL="0" lvl="0" indent="0" algn="l" rtl="0">
              <a:spcBef>
                <a:spcPts val="0"/>
              </a:spcBef>
              <a:spcAft>
                <a:spcPts val="0"/>
              </a:spcAft>
              <a:buNone/>
            </a:pPr>
            <a:r>
              <a:rPr lang="en-US" sz="1800" b="1" dirty="0">
                <a:solidFill>
                  <a:srgbClr val="373A3C"/>
                </a:solidFill>
              </a:rPr>
              <a:t>               try-it.txt</a:t>
            </a:r>
            <a:endParaRPr sz="1800" dirty="0">
              <a:solidFill>
                <a:srgbClr val="373A3C"/>
              </a:solidFill>
            </a:endParaRPr>
          </a:p>
          <a:p>
            <a:pPr marL="0" marR="0" lvl="0" indent="0" algn="l" rtl="0">
              <a:lnSpc>
                <a:spcPct val="100000"/>
              </a:lnSpc>
              <a:spcBef>
                <a:spcPts val="0"/>
              </a:spcBef>
              <a:spcAft>
                <a:spcPts val="0"/>
              </a:spcAft>
              <a:buNone/>
            </a:pPr>
            <a:endParaRPr sz="1800" b="1" dirty="0">
              <a:solidFill>
                <a:srgbClr val="373A3C"/>
              </a:solidFill>
            </a:endParaRPr>
          </a:p>
          <a:p>
            <a:pPr marL="0" marR="0" lvl="0" indent="0" algn="l" rtl="0">
              <a:lnSpc>
                <a:spcPct val="100000"/>
              </a:lnSpc>
              <a:spcBef>
                <a:spcPts val="0"/>
              </a:spcBef>
              <a:spcAft>
                <a:spcPts val="0"/>
              </a:spcAft>
              <a:buNone/>
            </a:pPr>
            <a:r>
              <a:rPr lang="en-US" sz="1800" b="1" dirty="0">
                <a:solidFill>
                  <a:srgbClr val="373A3C"/>
                </a:solidFill>
              </a:rPr>
              <a:t>		post-class</a:t>
            </a:r>
            <a:endParaRPr sz="1800" b="1" dirty="0">
              <a:solidFill>
                <a:srgbClr val="373A3C"/>
              </a:solidFill>
            </a:endParaRPr>
          </a:p>
          <a:p>
            <a:pPr marL="0" marR="0" lvl="0" indent="0" algn="l" rtl="0">
              <a:lnSpc>
                <a:spcPct val="100000"/>
              </a:lnSpc>
              <a:spcBef>
                <a:spcPts val="0"/>
              </a:spcBef>
              <a:spcAft>
                <a:spcPts val="0"/>
              </a:spcAft>
              <a:buNone/>
            </a:pPr>
            <a:endParaRPr sz="1800" b="1" dirty="0">
              <a:solidFill>
                <a:srgbClr val="373A3C"/>
              </a:solidFill>
            </a:endParaRPr>
          </a:p>
          <a:p>
            <a:pPr marL="0" marR="0" lvl="0" indent="0" algn="l" rtl="0">
              <a:lnSpc>
                <a:spcPct val="100000"/>
              </a:lnSpc>
              <a:spcBef>
                <a:spcPts val="0"/>
              </a:spcBef>
              <a:spcAft>
                <a:spcPts val="0"/>
              </a:spcAft>
              <a:buNone/>
            </a:pPr>
            <a:r>
              <a:rPr lang="en-US" sz="1800" b="1" dirty="0">
                <a:solidFill>
                  <a:srgbClr val="373A3C"/>
                </a:solidFill>
              </a:rPr>
              <a:t>			</a:t>
            </a:r>
            <a:endParaRPr sz="1800" dirty="0">
              <a:solidFill>
                <a:srgbClr val="373A3C"/>
              </a:solidFill>
            </a:endParaRPr>
          </a:p>
        </p:txBody>
      </p:sp>
      <p:pic>
        <p:nvPicPr>
          <p:cNvPr id="273" name="Google Shape;273;p33"/>
          <p:cNvPicPr preferRelativeResize="0"/>
          <p:nvPr/>
        </p:nvPicPr>
        <p:blipFill>
          <a:blip r:embed="rId4">
            <a:alphaModFix/>
          </a:blip>
          <a:stretch>
            <a:fillRect/>
          </a:stretch>
        </p:blipFill>
        <p:spPr>
          <a:xfrm>
            <a:off x="966288" y="3038475"/>
            <a:ext cx="614374" cy="614374"/>
          </a:xfrm>
          <a:prstGeom prst="rect">
            <a:avLst/>
          </a:prstGeom>
          <a:noFill/>
          <a:ln>
            <a:noFill/>
          </a:ln>
        </p:spPr>
      </p:pic>
      <p:pic>
        <p:nvPicPr>
          <p:cNvPr id="274" name="Google Shape;274;p33"/>
          <p:cNvPicPr preferRelativeResize="0"/>
          <p:nvPr/>
        </p:nvPicPr>
        <p:blipFill>
          <a:blip r:embed="rId4">
            <a:alphaModFix/>
          </a:blip>
          <a:stretch>
            <a:fillRect/>
          </a:stretch>
        </p:blipFill>
        <p:spPr>
          <a:xfrm>
            <a:off x="5972588" y="1894700"/>
            <a:ext cx="614374" cy="614374"/>
          </a:xfrm>
          <a:prstGeom prst="rect">
            <a:avLst/>
          </a:prstGeom>
          <a:noFill/>
          <a:ln>
            <a:noFill/>
          </a:ln>
        </p:spPr>
      </p:pic>
      <p:pic>
        <p:nvPicPr>
          <p:cNvPr id="275" name="Google Shape;275;p33"/>
          <p:cNvPicPr preferRelativeResize="0"/>
          <p:nvPr/>
        </p:nvPicPr>
        <p:blipFill>
          <a:blip r:embed="rId4">
            <a:alphaModFix/>
          </a:blip>
          <a:stretch>
            <a:fillRect/>
          </a:stretch>
        </p:blipFill>
        <p:spPr>
          <a:xfrm>
            <a:off x="5972588" y="3143275"/>
            <a:ext cx="614374" cy="614374"/>
          </a:xfrm>
          <a:prstGeom prst="rect">
            <a:avLst/>
          </a:prstGeom>
          <a:noFill/>
          <a:ln>
            <a:noFill/>
          </a:ln>
        </p:spPr>
      </p:pic>
      <p:sp>
        <p:nvSpPr>
          <p:cNvPr id="276" name="Google Shape;276;p33"/>
          <p:cNvSpPr txBox="1"/>
          <p:nvPr/>
        </p:nvSpPr>
        <p:spPr>
          <a:xfrm>
            <a:off x="723900" y="723900"/>
            <a:ext cx="1533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Font typeface="Arial"/>
              <a:buNone/>
            </a:pPr>
            <a:r>
              <a:rPr lang="en-US" sz="1800" b="1">
                <a:solidFill>
                  <a:srgbClr val="373A3C"/>
                </a:solidFill>
              </a:rPr>
              <a:t>clarusway</a:t>
            </a:r>
            <a:endParaRPr sz="1800" b="1">
              <a:solidFill>
                <a:srgbClr val="373A3C"/>
              </a:solidFill>
            </a:endParaRPr>
          </a:p>
          <a:p>
            <a:pPr marL="0" lvl="0" indent="0" algn="l" rtl="0">
              <a:spcBef>
                <a:spcPts val="0"/>
              </a:spcBef>
              <a:spcAft>
                <a:spcPts val="0"/>
              </a:spcAft>
              <a:buNone/>
            </a:pPr>
            <a:endParaRPr>
              <a:latin typeface="Barlow Light"/>
              <a:ea typeface="Barlow Light"/>
              <a:cs typeface="Barlow Light"/>
              <a:sym typeface="Barlow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4"/>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24</a:t>
            </a:fld>
            <a:endParaRPr/>
          </a:p>
        </p:txBody>
      </p:sp>
      <p:sp>
        <p:nvSpPr>
          <p:cNvPr id="282" name="Google Shape;282;p34"/>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a:solidFill>
                  <a:srgbClr val="741B47"/>
                </a:solidFill>
                <a:latin typeface="Raleway SemiBold"/>
                <a:ea typeface="Raleway SemiBold"/>
                <a:cs typeface="Raleway SemiBold"/>
                <a:sym typeface="Raleway SemiBold"/>
              </a:rPr>
              <a:t>Solution</a:t>
            </a:r>
            <a:endParaRPr sz="3600"/>
          </a:p>
        </p:txBody>
      </p:sp>
      <p:pic>
        <p:nvPicPr>
          <p:cNvPr id="283" name="Google Shape;283;p34"/>
          <p:cNvPicPr preferRelativeResize="0"/>
          <p:nvPr/>
        </p:nvPicPr>
        <p:blipFill rotWithShape="1">
          <a:blip r:embed="rId3">
            <a:alphaModFix/>
          </a:blip>
          <a:srcRect r="4716"/>
          <a:stretch/>
        </p:blipFill>
        <p:spPr>
          <a:xfrm>
            <a:off x="2812875" y="96875"/>
            <a:ext cx="5972949" cy="48961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25</a:t>
            </a:fld>
            <a:endParaRPr/>
          </a:p>
        </p:txBody>
      </p:sp>
      <p:sp>
        <p:nvSpPr>
          <p:cNvPr id="296" name="Google Shape;296;p36"/>
          <p:cNvSpPr txBox="1">
            <a:spLocks noGrp="1"/>
          </p:cNvSpPr>
          <p:nvPr>
            <p:ph type="title"/>
          </p:nvPr>
        </p:nvSpPr>
        <p:spPr>
          <a:xfrm>
            <a:off x="431799" y="173800"/>
            <a:ext cx="66708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a:solidFill>
                  <a:srgbClr val="741B47"/>
                </a:solidFill>
              </a:rPr>
              <a:t>Simple Globbing</a:t>
            </a:r>
            <a:endParaRPr>
              <a:solidFill>
                <a:srgbClr val="741B47"/>
              </a:solidFill>
            </a:endParaRPr>
          </a:p>
        </p:txBody>
      </p:sp>
      <p:sp>
        <p:nvSpPr>
          <p:cNvPr id="297" name="Google Shape;297;p36"/>
          <p:cNvSpPr/>
          <p:nvPr/>
        </p:nvSpPr>
        <p:spPr>
          <a:xfrm>
            <a:off x="431800" y="983231"/>
            <a:ext cx="8217300" cy="92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0" i="0" u="none" strike="noStrike" cap="none">
                <a:solidFill>
                  <a:srgbClr val="000000"/>
                </a:solidFill>
                <a:latin typeface="Arial"/>
                <a:ea typeface="Arial"/>
                <a:cs typeface="Arial"/>
                <a:sym typeface="Arial"/>
              </a:rPr>
              <a:t>Globbing is primarily used to match patterns in filenames or text by using a wildcard character to create </a:t>
            </a:r>
            <a:r>
              <a:rPr lang="en-US" sz="1800"/>
              <a:t>a </a:t>
            </a:r>
            <a:r>
              <a:rPr lang="en-US" sz="1800" b="0" i="0" u="none" strike="noStrike" cap="none">
                <a:solidFill>
                  <a:srgbClr val="000000"/>
                </a:solidFill>
                <a:latin typeface="Arial"/>
                <a:ea typeface="Arial"/>
                <a:cs typeface="Arial"/>
                <a:sym typeface="Arial"/>
              </a:rPr>
              <a:t>pattern.</a:t>
            </a:r>
            <a:endParaRPr sz="1800"/>
          </a:p>
        </p:txBody>
      </p:sp>
      <p:graphicFrame>
        <p:nvGraphicFramePr>
          <p:cNvPr id="298" name="Google Shape;298;p36"/>
          <p:cNvGraphicFramePr/>
          <p:nvPr/>
        </p:nvGraphicFramePr>
        <p:xfrm>
          <a:off x="431799" y="1937249"/>
          <a:ext cx="7868125" cy="2527240"/>
        </p:xfrm>
        <a:graphic>
          <a:graphicData uri="http://schemas.openxmlformats.org/drawingml/2006/table">
            <a:tbl>
              <a:tblPr firstRow="1" bandRow="1">
                <a:noFill/>
                <a:tableStyleId>{BC8D1F71-D96E-4559-9CB9-54E6F34A03E3}</a:tableStyleId>
              </a:tblPr>
              <a:tblGrid>
                <a:gridCol w="1344250">
                  <a:extLst>
                    <a:ext uri="{9D8B030D-6E8A-4147-A177-3AD203B41FA5}">
                      <a16:colId xmlns:a16="http://schemas.microsoft.com/office/drawing/2014/main" val="20000"/>
                    </a:ext>
                  </a:extLst>
                </a:gridCol>
                <a:gridCol w="2162900">
                  <a:extLst>
                    <a:ext uri="{9D8B030D-6E8A-4147-A177-3AD203B41FA5}">
                      <a16:colId xmlns:a16="http://schemas.microsoft.com/office/drawing/2014/main" val="20001"/>
                    </a:ext>
                  </a:extLst>
                </a:gridCol>
                <a:gridCol w="4360975">
                  <a:extLst>
                    <a:ext uri="{9D8B030D-6E8A-4147-A177-3AD203B41FA5}">
                      <a16:colId xmlns:a16="http://schemas.microsoft.com/office/drawing/2014/main" val="20002"/>
                    </a:ext>
                  </a:extLst>
                </a:gridCol>
              </a:tblGrid>
              <a:tr h="222200">
                <a:tc>
                  <a:txBody>
                    <a:bodyPr/>
                    <a:lstStyle/>
                    <a:p>
                      <a:pPr marL="0" marR="0" lvl="0" indent="0" algn="l" rtl="0">
                        <a:lnSpc>
                          <a:spcPct val="100000"/>
                        </a:lnSpc>
                        <a:spcBef>
                          <a:spcPts val="0"/>
                        </a:spcBef>
                        <a:spcAft>
                          <a:spcPts val="0"/>
                        </a:spcAft>
                        <a:buNone/>
                      </a:pPr>
                      <a:r>
                        <a:rPr lang="en-US" sz="1400" u="none" strike="noStrike" cap="none"/>
                        <a:t>Character</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27BA0"/>
                    </a:solidFill>
                  </a:tcPr>
                </a:tc>
                <a:tc>
                  <a:txBody>
                    <a:bodyPr/>
                    <a:lstStyle/>
                    <a:p>
                      <a:pPr marL="0" marR="0" lvl="0" indent="0" algn="l" rtl="0">
                        <a:lnSpc>
                          <a:spcPct val="100000"/>
                        </a:lnSpc>
                        <a:spcBef>
                          <a:spcPts val="0"/>
                        </a:spcBef>
                        <a:spcAft>
                          <a:spcPts val="0"/>
                        </a:spcAft>
                        <a:buNone/>
                      </a:pPr>
                      <a:r>
                        <a:rPr lang="en-US" sz="1400" u="none" strike="noStrike" cap="none"/>
                        <a:t>Name</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27BA0"/>
                    </a:solidFill>
                  </a:tcPr>
                </a:tc>
                <a:tc>
                  <a:txBody>
                    <a:bodyPr/>
                    <a:lstStyle/>
                    <a:p>
                      <a:pPr marL="0" marR="0" lvl="0" indent="0" algn="l" rtl="0">
                        <a:lnSpc>
                          <a:spcPct val="100000"/>
                        </a:lnSpc>
                        <a:spcBef>
                          <a:spcPts val="0"/>
                        </a:spcBef>
                        <a:spcAft>
                          <a:spcPts val="0"/>
                        </a:spcAft>
                        <a:buNone/>
                      </a:pPr>
                      <a:r>
                        <a:rPr lang="en-US" sz="1400" u="none" strike="noStrike" cap="none"/>
                        <a:t>Function</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27BA0"/>
                    </a:solidFill>
                  </a:tcPr>
                </a:tc>
                <a:extLst>
                  <a:ext uri="{0D108BD9-81ED-4DB2-BD59-A6C34878D82A}">
                    <a16:rowId xmlns:a16="http://schemas.microsoft.com/office/drawing/2014/main" val="10000"/>
                  </a:ext>
                </a:extLst>
              </a:tr>
              <a:tr h="327000">
                <a:tc>
                  <a:txBody>
                    <a:bodyPr/>
                    <a:lstStyle/>
                    <a:p>
                      <a:pPr marL="0" marR="0" lvl="0" indent="0" algn="ctr" rtl="0">
                        <a:lnSpc>
                          <a:spcPct val="100000"/>
                        </a:lnSpc>
                        <a:spcBef>
                          <a:spcPts val="0"/>
                        </a:spcBef>
                        <a:spcAft>
                          <a:spcPts val="0"/>
                        </a:spcAft>
                        <a:buNone/>
                      </a:pPr>
                      <a:r>
                        <a:rPr lang="en-US" sz="1400" b="1" u="none" strike="noStrike" cap="none" dirty="0">
                          <a:solidFill>
                            <a:srgbClr val="FF0000"/>
                          </a:solidFill>
                        </a:rPr>
                        <a:t>?</a:t>
                      </a:r>
                      <a:endParaRPr sz="1400" b="1" u="none" strike="noStrike" cap="none" dirty="0">
                        <a:solidFill>
                          <a:srgbClr val="FF0000"/>
                        </a:solidFil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b="1" u="none" strike="noStrike" cap="none">
                          <a:solidFill>
                            <a:srgbClr val="FF0000"/>
                          </a:solidFill>
                        </a:rPr>
                        <a:t>Question mark</a:t>
                      </a:r>
                      <a:endParaRPr sz="1400" b="1" u="none" strike="noStrike" cap="none">
                        <a:solidFill>
                          <a:srgbClr val="FF0000"/>
                        </a:solidFil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b="1" u="none" strike="noStrike" cap="none">
                          <a:solidFill>
                            <a:srgbClr val="FF0000"/>
                          </a:solidFill>
                        </a:rPr>
                        <a:t>Match any single character</a:t>
                      </a:r>
                      <a:endParaRPr sz="1400" b="1" u="none" strike="noStrike" cap="none">
                        <a:solidFill>
                          <a:srgbClr val="FF0000"/>
                        </a:solidFil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27000">
                <a:tc>
                  <a:txBody>
                    <a:bodyPr/>
                    <a:lstStyle/>
                    <a:p>
                      <a:pPr marL="0" marR="0" lvl="0" indent="0" algn="ctr" rtl="0">
                        <a:lnSpc>
                          <a:spcPct val="100000"/>
                        </a:lnSpc>
                        <a:spcBef>
                          <a:spcPts val="0"/>
                        </a:spcBef>
                        <a:spcAft>
                          <a:spcPts val="0"/>
                        </a:spcAft>
                        <a:buNone/>
                      </a:pPr>
                      <a:r>
                        <a:rPr lang="en-US" sz="1400" b="1" u="none" strike="noStrike" cap="none" dirty="0">
                          <a:solidFill>
                            <a:srgbClr val="FF0000"/>
                          </a:solidFill>
                        </a:rPr>
                        <a:t>*</a:t>
                      </a:r>
                      <a:endParaRPr sz="1400" b="1" u="none" strike="noStrike" cap="none" dirty="0">
                        <a:solidFill>
                          <a:srgbClr val="FF0000"/>
                        </a:solidFil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b="1" u="none" strike="noStrike" cap="none">
                          <a:solidFill>
                            <a:srgbClr val="FF0000"/>
                          </a:solidFill>
                        </a:rPr>
                        <a:t>Asterisk</a:t>
                      </a:r>
                      <a:endParaRPr sz="1400" b="1" u="none" strike="noStrike" cap="none">
                        <a:solidFill>
                          <a:srgbClr val="FF0000"/>
                        </a:solidFil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b="1" u="none" strike="noStrike" cap="none">
                          <a:solidFill>
                            <a:srgbClr val="FF0000"/>
                          </a:solidFill>
                        </a:rPr>
                        <a:t>Match any number of character(s)</a:t>
                      </a:r>
                      <a:endParaRPr sz="1400" b="1" u="none" strike="noStrike" cap="none">
                        <a:solidFill>
                          <a:srgbClr val="FF0000"/>
                        </a:solidFil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27000">
                <a:tc>
                  <a:txBody>
                    <a:bodyPr/>
                    <a:lstStyle/>
                    <a:p>
                      <a:pPr marL="0" marR="0" lvl="0" indent="0" algn="ctr" rtl="0">
                        <a:lnSpc>
                          <a:spcPct val="100000"/>
                        </a:lnSpc>
                        <a:spcBef>
                          <a:spcPts val="0"/>
                        </a:spcBef>
                        <a:spcAft>
                          <a:spcPts val="0"/>
                        </a:spcAft>
                        <a:buNone/>
                      </a:pPr>
                      <a:r>
                        <a:rPr lang="en-US" sz="1400" u="none" strike="noStrike" cap="none"/>
                        <a:t>[] </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u="none" strike="noStrike" cap="none"/>
                        <a:t>Brackets</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u="none" strike="noStrike" cap="none"/>
                        <a:t>Match character from a range</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27000">
                <a:tc>
                  <a:txBody>
                    <a:bodyPr/>
                    <a:lstStyle/>
                    <a:p>
                      <a:pPr marL="0" marR="0" lvl="0" indent="0" algn="ctr" rtl="0">
                        <a:lnSpc>
                          <a:spcPct val="100000"/>
                        </a:lnSpc>
                        <a:spcBef>
                          <a:spcPts val="0"/>
                        </a:spcBef>
                        <a:spcAft>
                          <a:spcPts val="0"/>
                        </a:spcAft>
                        <a:buNone/>
                      </a:pPr>
                      <a:r>
                        <a:rPr lang="en-US" sz="1400" u="none" strike="noStrike" cap="none"/>
                        <a:t>^</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u="none" strike="noStrike" cap="none"/>
                        <a:t>Caret</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u="none" strike="noStrike" cap="none"/>
                        <a:t>Used to match starting character</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22200">
                <a:tc>
                  <a:txBody>
                    <a:bodyPr/>
                    <a:lstStyle/>
                    <a:p>
                      <a:pPr marL="0" marR="0" lvl="0" indent="0" algn="ctr" rtl="0">
                        <a:lnSpc>
                          <a:spcPct val="100000"/>
                        </a:lnSpc>
                        <a:spcBef>
                          <a:spcPts val="0"/>
                        </a:spcBef>
                        <a:spcAft>
                          <a:spcPts val="0"/>
                        </a:spcAft>
                        <a:buNone/>
                      </a:pPr>
                      <a:r>
                        <a:rPr lang="en-US" sz="1400" u="none" strike="noStrike" cap="none"/>
                        <a:t>$ </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u="none" strike="noStrike" cap="none"/>
                        <a:t>Dollar sign</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u="none" strike="noStrike" cap="none"/>
                        <a:t>Used to match ending character</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222200">
                <a:tc>
                  <a:txBody>
                    <a:bodyPr/>
                    <a:lstStyle/>
                    <a:p>
                      <a:pPr marL="0" marR="0" lvl="0" indent="0" algn="ctr" rtl="0">
                        <a:lnSpc>
                          <a:spcPct val="100000"/>
                        </a:lnSpc>
                        <a:spcBef>
                          <a:spcPts val="0"/>
                        </a:spcBef>
                        <a:spcAft>
                          <a:spcPts val="0"/>
                        </a:spcAft>
                        <a:buNone/>
                      </a:pPr>
                      <a:r>
                        <a:rPr lang="en-US" sz="1400" u="none" strike="noStrike" cap="none" dirty="0"/>
                        <a:t>{} </a:t>
                      </a:r>
                      <a:endParaRPr sz="1400" u="none" strike="noStrike" cap="none" dirty="0"/>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u="none" strike="noStrike" cap="none" dirty="0"/>
                        <a:t>Curly brace</a:t>
                      </a:r>
                      <a:endParaRPr sz="1400" u="none" strike="noStrike" cap="none" dirty="0"/>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u="none" strike="noStrike" cap="none"/>
                        <a:t>Used to match more than one pattern</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222200">
                <a:tc>
                  <a:txBody>
                    <a:bodyPr/>
                    <a:lstStyle/>
                    <a:p>
                      <a:pPr marL="0" marR="0" lvl="0" indent="0" algn="ctr" rtl="0">
                        <a:lnSpc>
                          <a:spcPct val="100000"/>
                        </a:lnSpc>
                        <a:spcBef>
                          <a:spcPts val="0"/>
                        </a:spcBef>
                        <a:spcAft>
                          <a:spcPts val="0"/>
                        </a:spcAft>
                        <a:buNone/>
                      </a:pPr>
                      <a:r>
                        <a:rPr lang="en-US" sz="1400" u="none" strike="noStrike" cap="none"/>
                        <a:t>|</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u="none" strike="noStrike" cap="none"/>
                        <a:t>Pipe</a:t>
                      </a:r>
                      <a:endParaRPr sz="1400" u="none" strike="noStrike" cap="none"/>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1400" u="none" strike="noStrike" cap="none" dirty="0"/>
                        <a:t>Used for applying more than one condition</a:t>
                      </a:r>
                      <a:endParaRPr sz="1400" u="none" strike="noStrike" cap="none" dirty="0"/>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26</a:t>
            </a:fld>
            <a:endParaRPr/>
          </a:p>
        </p:txBody>
      </p:sp>
      <p:sp>
        <p:nvSpPr>
          <p:cNvPr id="304" name="Google Shape;304;p37"/>
          <p:cNvSpPr txBox="1">
            <a:spLocks noGrp="1"/>
          </p:cNvSpPr>
          <p:nvPr>
            <p:ph type="title"/>
          </p:nvPr>
        </p:nvSpPr>
        <p:spPr>
          <a:xfrm>
            <a:off x="431800" y="173800"/>
            <a:ext cx="7982400" cy="626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sz="3600">
                <a:solidFill>
                  <a:srgbClr val="741B47"/>
                </a:solidFill>
              </a:rPr>
              <a:t>Multiple File/Directory Operations</a:t>
            </a:r>
            <a:endParaRPr sz="3600">
              <a:solidFill>
                <a:srgbClr val="741B47"/>
              </a:solidFill>
            </a:endParaRPr>
          </a:p>
        </p:txBody>
      </p:sp>
      <p:sp>
        <p:nvSpPr>
          <p:cNvPr id="305" name="Google Shape;305;p37"/>
          <p:cNvSpPr/>
          <p:nvPr/>
        </p:nvSpPr>
        <p:spPr>
          <a:xfrm>
            <a:off x="431800" y="836806"/>
            <a:ext cx="8217300" cy="8067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800" b="1">
                <a:solidFill>
                  <a:srgbClr val="373A3C"/>
                </a:solidFill>
              </a:rPr>
              <a:t>?	</a:t>
            </a:r>
            <a:r>
              <a:rPr lang="en-US" sz="1800">
                <a:solidFill>
                  <a:srgbClr val="373A3C"/>
                </a:solidFill>
              </a:rPr>
              <a:t>used for a single character</a:t>
            </a:r>
            <a:endParaRPr sz="1800">
              <a:solidFill>
                <a:srgbClr val="373A3C"/>
              </a:solidFill>
            </a:endParaRPr>
          </a:p>
          <a:p>
            <a:pPr marL="0" lvl="0" indent="0" algn="l" rtl="0">
              <a:spcBef>
                <a:spcPts val="0"/>
              </a:spcBef>
              <a:spcAft>
                <a:spcPts val="0"/>
              </a:spcAft>
              <a:buNone/>
            </a:pPr>
            <a:r>
              <a:rPr lang="en-US" sz="1800" b="1">
                <a:solidFill>
                  <a:srgbClr val="373A3C"/>
                </a:solidFill>
              </a:rPr>
              <a:t>*</a:t>
            </a:r>
            <a:r>
              <a:rPr lang="en-US" sz="1800">
                <a:solidFill>
                  <a:srgbClr val="373A3C"/>
                </a:solidFill>
              </a:rPr>
              <a:t>	used for multiple characters.</a:t>
            </a:r>
            <a:endParaRPr sz="1800">
              <a:solidFill>
                <a:srgbClr val="373A3C"/>
              </a:solidFill>
            </a:endParaRPr>
          </a:p>
          <a:p>
            <a:pPr marL="0" lvl="0" indent="0" algn="l" rtl="0">
              <a:spcBef>
                <a:spcPts val="0"/>
              </a:spcBef>
              <a:spcAft>
                <a:spcPts val="0"/>
              </a:spcAft>
              <a:buNone/>
            </a:pPr>
            <a:endParaRPr sz="1800">
              <a:solidFill>
                <a:srgbClr val="373A3C"/>
              </a:solidFill>
            </a:endParaRPr>
          </a:p>
          <a:p>
            <a:pPr marL="0" lvl="0" indent="0" algn="l" rtl="0">
              <a:spcBef>
                <a:spcPts val="0"/>
              </a:spcBef>
              <a:spcAft>
                <a:spcPts val="0"/>
              </a:spcAft>
              <a:buNone/>
            </a:pPr>
            <a:endParaRPr sz="1800">
              <a:solidFill>
                <a:srgbClr val="373A3C"/>
              </a:solidFill>
            </a:endParaRPr>
          </a:p>
          <a:p>
            <a:pPr marL="0" marR="0" lvl="0" indent="0" algn="l" rtl="0">
              <a:lnSpc>
                <a:spcPct val="100000"/>
              </a:lnSpc>
              <a:spcBef>
                <a:spcPts val="0"/>
              </a:spcBef>
              <a:spcAft>
                <a:spcPts val="0"/>
              </a:spcAft>
              <a:buNone/>
            </a:pPr>
            <a:endParaRPr sz="1800"/>
          </a:p>
        </p:txBody>
      </p:sp>
      <p:pic>
        <p:nvPicPr>
          <p:cNvPr id="306" name="Google Shape;306;p37"/>
          <p:cNvPicPr preferRelativeResize="0"/>
          <p:nvPr/>
        </p:nvPicPr>
        <p:blipFill>
          <a:blip r:embed="rId3">
            <a:alphaModFix/>
          </a:blip>
          <a:stretch>
            <a:fillRect/>
          </a:stretch>
        </p:blipFill>
        <p:spPr>
          <a:xfrm>
            <a:off x="1972475" y="1680100"/>
            <a:ext cx="5703474" cy="28674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27</a:t>
            </a:fld>
            <a:endParaRPr/>
          </a:p>
        </p:txBody>
      </p:sp>
      <p:sp>
        <p:nvSpPr>
          <p:cNvPr id="289" name="Google Shape;289;p35"/>
          <p:cNvSpPr txBox="1">
            <a:spLocks noGrp="1"/>
          </p:cNvSpPr>
          <p:nvPr>
            <p:ph type="ctrTitle" idx="4294967295"/>
          </p:nvPr>
        </p:nvSpPr>
        <p:spPr>
          <a:xfrm>
            <a:off x="2323950" y="1202450"/>
            <a:ext cx="4717500" cy="8328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7200" b="1" i="0" u="none" strike="noStrike" cap="none">
                <a:solidFill>
                  <a:srgbClr val="8F4B6C"/>
                </a:solidFill>
                <a:latin typeface="Comic Sans MS"/>
                <a:ea typeface="Comic Sans MS"/>
                <a:cs typeface="Comic Sans MS"/>
                <a:sym typeface="Comic Sans MS"/>
              </a:rPr>
              <a:t>THANKS !</a:t>
            </a:r>
            <a:endParaRPr sz="7200" b="1" i="0" u="none" strike="noStrike" cap="none">
              <a:solidFill>
                <a:srgbClr val="8F4B6C"/>
              </a:solidFill>
              <a:latin typeface="Comic Sans MS"/>
              <a:ea typeface="Comic Sans MS"/>
              <a:cs typeface="Comic Sans MS"/>
              <a:sym typeface="Comic Sans MS"/>
            </a:endParaRPr>
          </a:p>
        </p:txBody>
      </p:sp>
      <p:sp>
        <p:nvSpPr>
          <p:cNvPr id="290" name="Google Shape;290;p35"/>
          <p:cNvSpPr txBox="1">
            <a:spLocks noGrp="1"/>
          </p:cNvSpPr>
          <p:nvPr>
            <p:ph type="subTitle" idx="4294967295"/>
          </p:nvPr>
        </p:nvSpPr>
        <p:spPr>
          <a:xfrm>
            <a:off x="2886000" y="2153850"/>
            <a:ext cx="3372000" cy="19200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600"/>
              </a:spcBef>
              <a:spcAft>
                <a:spcPts val="0"/>
              </a:spcAft>
              <a:buClr>
                <a:schemeClr val="accent1"/>
              </a:buClr>
              <a:buSzPts val="1800"/>
              <a:buFont typeface="Barlow Light"/>
              <a:buNone/>
            </a:pPr>
            <a:r>
              <a:rPr lang="en-US" sz="3600" b="1" i="0" u="none" strike="noStrike" cap="none">
                <a:solidFill>
                  <a:srgbClr val="1D1F28"/>
                </a:solidFill>
                <a:latin typeface="Barlow"/>
                <a:ea typeface="Barlow"/>
                <a:cs typeface="Barlow"/>
                <a:sym typeface="Barlow"/>
              </a:rPr>
              <a:t>Any questions?</a:t>
            </a:r>
            <a:endParaRPr sz="3600" b="1" i="0" u="none" strike="noStrike" cap="none">
              <a:solidFill>
                <a:srgbClr val="1D1F28"/>
              </a:solidFill>
              <a:latin typeface="Barlow"/>
              <a:ea typeface="Barlow"/>
              <a:cs typeface="Barlow"/>
              <a:sym typeface="Barlow"/>
            </a:endParaRPr>
          </a:p>
          <a:p>
            <a:pPr marL="457200" marR="0" lvl="0" indent="0" algn="l" rtl="0">
              <a:lnSpc>
                <a:spcPct val="110000"/>
              </a:lnSpc>
              <a:spcBef>
                <a:spcPts val="600"/>
              </a:spcBef>
              <a:spcAft>
                <a:spcPts val="0"/>
              </a:spcAft>
              <a:buNone/>
            </a:pPr>
            <a:endParaRPr sz="2000" b="0" i="0" u="none" strike="noStrike" cap="none">
              <a:solidFill>
                <a:schemeClr val="dk1"/>
              </a:solidFill>
              <a:latin typeface="Barlow Light"/>
              <a:ea typeface="Barlow Light"/>
              <a:cs typeface="Barlow Light"/>
              <a:sym typeface="Barlow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1"/>
          <p:cNvSpPr txBox="1">
            <a:spLocks noGrp="1"/>
          </p:cNvSpPr>
          <p:nvPr>
            <p:ph type="ctrTitle"/>
          </p:nvPr>
        </p:nvSpPr>
        <p:spPr>
          <a:xfrm>
            <a:off x="1127700" y="1207523"/>
            <a:ext cx="4676700" cy="18498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SzPts val="4800"/>
              <a:buNone/>
            </a:pPr>
            <a:r>
              <a:rPr lang="en-US">
                <a:solidFill>
                  <a:srgbClr val="741B47"/>
                </a:solidFill>
              </a:rPr>
              <a:t>What is SHELL?</a:t>
            </a:r>
            <a:endParaRPr>
              <a:solidFill>
                <a:srgbClr val="741B47"/>
              </a:solidFill>
            </a:endParaRPr>
          </a:p>
        </p:txBody>
      </p:sp>
      <p:sp>
        <p:nvSpPr>
          <p:cNvPr id="58" name="Google Shape;58;p11"/>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3600" b="1" i="0" u="none" strike="noStrike" cap="none">
                <a:solidFill>
                  <a:schemeClr val="lt1"/>
                </a:solidFill>
                <a:latin typeface="Barlow"/>
                <a:ea typeface="Barlow"/>
                <a:cs typeface="Barlow"/>
                <a:sym typeface="Barlow"/>
              </a:rPr>
              <a:t>1</a:t>
            </a:r>
            <a:endParaRPr sz="3600" b="1" i="0" u="none" strike="noStrike" cap="none">
              <a:solidFill>
                <a:schemeClr val="lt1"/>
              </a:solidFill>
              <a:latin typeface="Barlow"/>
              <a:ea typeface="Barlow"/>
              <a:cs typeface="Barlow"/>
              <a:sym typeface="Barlow"/>
            </a:endParaRPr>
          </a:p>
        </p:txBody>
      </p:sp>
      <p:pic>
        <p:nvPicPr>
          <p:cNvPr id="59" name="Google Shape;59;p11"/>
          <p:cNvPicPr preferRelativeResize="0"/>
          <p:nvPr/>
        </p:nvPicPr>
        <p:blipFill>
          <a:blip r:embed="rId3">
            <a:alphaModFix/>
          </a:blip>
          <a:stretch>
            <a:fillRect/>
          </a:stretch>
        </p:blipFill>
        <p:spPr>
          <a:xfrm>
            <a:off x="6210900" y="1292061"/>
            <a:ext cx="2559376" cy="25593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4</a:t>
            </a:fld>
            <a:endParaRPr/>
          </a:p>
        </p:txBody>
      </p:sp>
      <p:sp>
        <p:nvSpPr>
          <p:cNvPr id="65" name="Google Shape;65;p12"/>
          <p:cNvSpPr txBox="1">
            <a:spLocks noGrp="1"/>
          </p:cNvSpPr>
          <p:nvPr>
            <p:ph type="title"/>
          </p:nvPr>
        </p:nvSpPr>
        <p:spPr>
          <a:xfrm>
            <a:off x="431799" y="173800"/>
            <a:ext cx="8217225" cy="6263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a:solidFill>
                  <a:srgbClr val="741B47"/>
                </a:solidFill>
              </a:rPr>
              <a:t>What is SHELL?</a:t>
            </a:r>
            <a:endParaRPr>
              <a:solidFill>
                <a:srgbClr val="741B47"/>
              </a:solidFill>
            </a:endParaRPr>
          </a:p>
        </p:txBody>
      </p:sp>
      <p:pic>
        <p:nvPicPr>
          <p:cNvPr id="66" name="Google Shape;66;p12" descr="shell"/>
          <p:cNvPicPr preferRelativeResize="0"/>
          <p:nvPr/>
        </p:nvPicPr>
        <p:blipFill rotWithShape="1">
          <a:blip r:embed="rId3">
            <a:alphaModFix/>
          </a:blip>
          <a:srcRect/>
          <a:stretch/>
        </p:blipFill>
        <p:spPr>
          <a:xfrm>
            <a:off x="5348794" y="966575"/>
            <a:ext cx="3795206" cy="3503700"/>
          </a:xfrm>
          <a:prstGeom prst="rect">
            <a:avLst/>
          </a:prstGeom>
          <a:noFill/>
          <a:ln>
            <a:noFill/>
          </a:ln>
        </p:spPr>
      </p:pic>
      <p:grpSp>
        <p:nvGrpSpPr>
          <p:cNvPr id="67" name="Google Shape;67;p12"/>
          <p:cNvGrpSpPr/>
          <p:nvPr/>
        </p:nvGrpSpPr>
        <p:grpSpPr>
          <a:xfrm>
            <a:off x="-4854821" y="-242809"/>
            <a:ext cx="10511041" cy="5825625"/>
            <a:chOff x="-4854821" y="-749559"/>
            <a:chExt cx="10511041" cy="5825625"/>
          </a:xfrm>
        </p:grpSpPr>
        <p:sp>
          <p:nvSpPr>
            <p:cNvPr id="68" name="Google Shape;68;p12"/>
            <p:cNvSpPr/>
            <p:nvPr/>
          </p:nvSpPr>
          <p:spPr>
            <a:xfrm>
              <a:off x="-4854821" y="-749559"/>
              <a:ext cx="5825625" cy="5825625"/>
            </a:xfrm>
            <a:prstGeom prst="blockArc">
              <a:avLst>
                <a:gd name="adj1" fmla="val 18900000"/>
                <a:gd name="adj2" fmla="val 2700000"/>
                <a:gd name="adj3" fmla="val 371"/>
              </a:avLst>
            </a:prstGeom>
            <a:no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2"/>
            <p:cNvSpPr/>
            <p:nvPr/>
          </p:nvSpPr>
          <p:spPr>
            <a:xfrm>
              <a:off x="795320" y="618084"/>
              <a:ext cx="4860832" cy="1235996"/>
            </a:xfrm>
            <a:prstGeom prst="rect">
              <a:avLst/>
            </a:prstGeom>
            <a:solidFill>
              <a:srgbClr val="C27BA0"/>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2"/>
            <p:cNvSpPr txBox="1"/>
            <p:nvPr/>
          </p:nvSpPr>
          <p:spPr>
            <a:xfrm>
              <a:off x="795320" y="618084"/>
              <a:ext cx="4860832" cy="1235996"/>
            </a:xfrm>
            <a:prstGeom prst="rect">
              <a:avLst/>
            </a:prstGeom>
            <a:noFill/>
            <a:ln>
              <a:noFill/>
            </a:ln>
          </p:spPr>
          <p:txBody>
            <a:bodyPr spcFirstLastPara="1" wrap="square" lIns="981050" tIns="33000" rIns="33000" bIns="33000" anchor="ctr" anchorCtr="0">
              <a:noAutofit/>
            </a:bodyPr>
            <a:lstStyle/>
            <a:p>
              <a:pPr marL="0" marR="0" lvl="0" indent="0" algn="l" rtl="0">
                <a:lnSpc>
                  <a:spcPct val="90000"/>
                </a:lnSpc>
                <a:spcBef>
                  <a:spcPts val="0"/>
                </a:spcBef>
                <a:spcAft>
                  <a:spcPts val="0"/>
                </a:spcAft>
                <a:buClr>
                  <a:srgbClr val="000000"/>
                </a:buClr>
                <a:buSzPts val="1300"/>
                <a:buFont typeface="Arial"/>
                <a:buNone/>
              </a:pPr>
              <a:r>
                <a:rPr lang="en-US" sz="1800" b="0" i="0" u="none" strike="noStrike" cap="none">
                  <a:solidFill>
                    <a:schemeClr val="lt1"/>
                  </a:solidFill>
                  <a:latin typeface="Arial"/>
                  <a:ea typeface="Arial"/>
                  <a:cs typeface="Arial"/>
                  <a:sym typeface="Arial"/>
                </a:rPr>
                <a:t>Shell is a program that receives the user's commands and gives them to the operating system to process and displays the output. </a:t>
              </a:r>
              <a:endParaRPr sz="1800"/>
            </a:p>
          </p:txBody>
        </p:sp>
        <p:sp>
          <p:nvSpPr>
            <p:cNvPr id="71" name="Google Shape;71;p12"/>
            <p:cNvSpPr/>
            <p:nvPr/>
          </p:nvSpPr>
          <p:spPr>
            <a:xfrm>
              <a:off x="22822" y="463585"/>
              <a:ext cx="1544995" cy="1544995"/>
            </a:xfrm>
            <a:prstGeom prst="ellipse">
              <a:avLst/>
            </a:prstGeom>
            <a:solidFill>
              <a:schemeClr val="lt1"/>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2"/>
            <p:cNvSpPr/>
            <p:nvPr/>
          </p:nvSpPr>
          <p:spPr>
            <a:xfrm>
              <a:off x="795320" y="2472425"/>
              <a:ext cx="4860832" cy="1235996"/>
            </a:xfrm>
            <a:prstGeom prst="rect">
              <a:avLst/>
            </a:prstGeom>
            <a:solidFill>
              <a:srgbClr val="C27BA0"/>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2"/>
            <p:cNvSpPr txBox="1"/>
            <p:nvPr/>
          </p:nvSpPr>
          <p:spPr>
            <a:xfrm>
              <a:off x="795320" y="2472425"/>
              <a:ext cx="4860900" cy="1236000"/>
            </a:xfrm>
            <a:prstGeom prst="rect">
              <a:avLst/>
            </a:prstGeom>
            <a:noFill/>
            <a:ln>
              <a:noFill/>
            </a:ln>
          </p:spPr>
          <p:txBody>
            <a:bodyPr spcFirstLastPara="1" wrap="square" lIns="981050" tIns="33000" rIns="33000" bIns="33000" anchor="ctr" anchorCtr="0">
              <a:noAutofit/>
            </a:bodyPr>
            <a:lstStyle/>
            <a:p>
              <a:pPr marL="0" marR="0" lvl="0" indent="0" algn="l" rtl="0">
                <a:lnSpc>
                  <a:spcPct val="90000"/>
                </a:lnSpc>
                <a:spcBef>
                  <a:spcPts val="0"/>
                </a:spcBef>
                <a:spcAft>
                  <a:spcPts val="0"/>
                </a:spcAft>
                <a:buClr>
                  <a:srgbClr val="000000"/>
                </a:buClr>
                <a:buSzPts val="1300"/>
                <a:buFont typeface="Arial"/>
                <a:buNone/>
              </a:pPr>
              <a:r>
                <a:rPr lang="en-US" sz="1800">
                  <a:solidFill>
                    <a:schemeClr val="lt1"/>
                  </a:solidFill>
                </a:rPr>
                <a:t>B</a:t>
              </a:r>
              <a:r>
                <a:rPr lang="en-US" sz="1800" b="0" i="0" u="none" strike="noStrike" cap="none">
                  <a:solidFill>
                    <a:schemeClr val="lt1"/>
                  </a:solidFill>
                  <a:latin typeface="Arial"/>
                  <a:ea typeface="Arial"/>
                  <a:cs typeface="Arial"/>
                  <a:sym typeface="Arial"/>
                </a:rPr>
                <a:t>ash (</a:t>
              </a:r>
              <a:r>
                <a:rPr lang="en-US" sz="1800" b="1" i="0" u="none" strike="noStrike" cap="none">
                  <a:solidFill>
                    <a:schemeClr val="lt1"/>
                  </a:solidFill>
                  <a:latin typeface="Arial"/>
                  <a:ea typeface="Arial"/>
                  <a:cs typeface="Arial"/>
                  <a:sym typeface="Arial"/>
                </a:rPr>
                <a:t>B</a:t>
              </a:r>
              <a:r>
                <a:rPr lang="en-US" sz="1800" b="0" i="0" u="none" strike="noStrike" cap="none">
                  <a:solidFill>
                    <a:schemeClr val="lt1"/>
                  </a:solidFill>
                  <a:latin typeface="Arial"/>
                  <a:ea typeface="Arial"/>
                  <a:cs typeface="Arial"/>
                  <a:sym typeface="Arial"/>
                </a:rPr>
                <a:t>ourne </a:t>
              </a:r>
              <a:r>
                <a:rPr lang="en-US" sz="1800" b="1" i="0" u="none" strike="noStrike" cap="none">
                  <a:solidFill>
                    <a:schemeClr val="lt1"/>
                  </a:solidFill>
                  <a:latin typeface="Arial"/>
                  <a:ea typeface="Arial"/>
                  <a:cs typeface="Arial"/>
                  <a:sym typeface="Arial"/>
                </a:rPr>
                <a:t>A</a:t>
              </a:r>
              <a:r>
                <a:rPr lang="en-US" sz="1800" b="0" i="0" u="none" strike="noStrike" cap="none">
                  <a:solidFill>
                    <a:schemeClr val="lt1"/>
                  </a:solidFill>
                  <a:latin typeface="Arial"/>
                  <a:ea typeface="Arial"/>
                  <a:cs typeface="Arial"/>
                  <a:sym typeface="Arial"/>
                </a:rPr>
                <a:t>gain </a:t>
              </a:r>
              <a:r>
                <a:rPr lang="en-US" sz="1800" b="1" i="0" u="none" strike="noStrike" cap="none">
                  <a:solidFill>
                    <a:schemeClr val="lt1"/>
                  </a:solidFill>
                  <a:latin typeface="Arial"/>
                  <a:ea typeface="Arial"/>
                  <a:cs typeface="Arial"/>
                  <a:sym typeface="Arial"/>
                </a:rPr>
                <a:t>SH</a:t>
              </a:r>
              <a:r>
                <a:rPr lang="en-US" sz="1800" b="0" i="0" u="none" strike="noStrike" cap="none">
                  <a:solidFill>
                    <a:schemeClr val="lt1"/>
                  </a:solidFill>
                  <a:latin typeface="Arial"/>
                  <a:ea typeface="Arial"/>
                  <a:cs typeface="Arial"/>
                  <a:sym typeface="Arial"/>
                </a:rPr>
                <a:t>ell</a:t>
              </a:r>
              <a:r>
                <a:rPr lang="en-US" sz="1800">
                  <a:solidFill>
                    <a:schemeClr val="lt1"/>
                  </a:solidFill>
                </a:rPr>
                <a:t>)</a:t>
              </a:r>
              <a:r>
                <a:rPr lang="en-US" sz="1800" b="0" i="0" u="none" strike="noStrike" cap="none">
                  <a:solidFill>
                    <a:schemeClr val="lt1"/>
                  </a:solidFill>
                  <a:latin typeface="Arial"/>
                  <a:ea typeface="Arial"/>
                  <a:cs typeface="Arial"/>
                  <a:sym typeface="Arial"/>
                </a:rPr>
                <a:t> is an enhanced version of Steve Bourne's first Unix shell application, </a:t>
              </a:r>
              <a:r>
                <a:rPr lang="en-US" sz="1800">
                  <a:solidFill>
                    <a:schemeClr val="lt1"/>
                  </a:solidFill>
                </a:rPr>
                <a:t>and </a:t>
              </a:r>
              <a:r>
                <a:rPr lang="en-US" sz="1800" b="0" i="0" u="none" strike="noStrike" cap="none">
                  <a:solidFill>
                    <a:schemeClr val="lt1"/>
                  </a:solidFill>
                  <a:latin typeface="Arial"/>
                  <a:ea typeface="Arial"/>
                  <a:cs typeface="Arial"/>
                  <a:sym typeface="Arial"/>
                </a:rPr>
                <a:t>serves as the shell program on most Linux systems.</a:t>
              </a:r>
              <a:endParaRPr sz="1800" b="0" i="0" u="none" strike="noStrike" cap="none">
                <a:solidFill>
                  <a:schemeClr val="lt1"/>
                </a:solidFill>
                <a:latin typeface="Arial"/>
                <a:ea typeface="Arial"/>
                <a:cs typeface="Arial"/>
                <a:sym typeface="Arial"/>
              </a:endParaRPr>
            </a:p>
          </p:txBody>
        </p:sp>
        <p:sp>
          <p:nvSpPr>
            <p:cNvPr id="74" name="Google Shape;74;p12"/>
            <p:cNvSpPr/>
            <p:nvPr/>
          </p:nvSpPr>
          <p:spPr>
            <a:xfrm>
              <a:off x="22822" y="2317926"/>
              <a:ext cx="1544995" cy="1544995"/>
            </a:xfrm>
            <a:prstGeom prst="ellipse">
              <a:avLst/>
            </a:prstGeom>
            <a:solidFill>
              <a:schemeClr val="lt1"/>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US"/>
              <a:t>5</a:t>
            </a:fld>
            <a:endParaRPr/>
          </a:p>
        </p:txBody>
      </p:sp>
      <p:grpSp>
        <p:nvGrpSpPr>
          <p:cNvPr id="80" name="Google Shape;80;p13"/>
          <p:cNvGrpSpPr/>
          <p:nvPr/>
        </p:nvGrpSpPr>
        <p:grpSpPr>
          <a:xfrm>
            <a:off x="-5180740" y="-271807"/>
            <a:ext cx="11992540" cy="6214652"/>
            <a:chOff x="-5218815" y="-799345"/>
            <a:chExt cx="11992540" cy="6214652"/>
          </a:xfrm>
        </p:grpSpPr>
        <p:sp>
          <p:nvSpPr>
            <p:cNvPr id="81" name="Google Shape;81;p13"/>
            <p:cNvSpPr/>
            <p:nvPr/>
          </p:nvSpPr>
          <p:spPr>
            <a:xfrm>
              <a:off x="-5218815" y="-799345"/>
              <a:ext cx="6214652" cy="6214652"/>
            </a:xfrm>
            <a:prstGeom prst="blockArc">
              <a:avLst>
                <a:gd name="adj1" fmla="val 18900000"/>
                <a:gd name="adj2" fmla="val 2700000"/>
                <a:gd name="adj3" fmla="val 348"/>
              </a:avLst>
            </a:prstGeom>
            <a:no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521399" y="354875"/>
              <a:ext cx="6252205" cy="710119"/>
            </a:xfrm>
            <a:prstGeom prst="rect">
              <a:avLst/>
            </a:prstGeom>
            <a:solidFill>
              <a:srgbClr val="C27BA0"/>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txBox="1"/>
            <p:nvPr/>
          </p:nvSpPr>
          <p:spPr>
            <a:xfrm>
              <a:off x="521399" y="354875"/>
              <a:ext cx="6252205" cy="710119"/>
            </a:xfrm>
            <a:prstGeom prst="rect">
              <a:avLst/>
            </a:prstGeom>
            <a:noFill/>
            <a:ln>
              <a:noFill/>
            </a:ln>
          </p:spPr>
          <p:txBody>
            <a:bodyPr spcFirstLastPara="1" wrap="square" lIns="563650" tIns="30475" rIns="30475" bIns="30475" anchor="ctr" anchorCtr="0">
              <a:noAutofit/>
            </a:bodyPr>
            <a:lstStyle/>
            <a:p>
              <a:pPr marL="0" marR="0" lvl="0" indent="0" algn="l" rtl="0">
                <a:lnSpc>
                  <a:spcPct val="90000"/>
                </a:lnSpc>
                <a:spcBef>
                  <a:spcPts val="0"/>
                </a:spcBef>
                <a:spcAft>
                  <a:spcPts val="0"/>
                </a:spcAft>
                <a:buClr>
                  <a:srgbClr val="000000"/>
                </a:buClr>
                <a:buSzPts val="1200"/>
                <a:buFont typeface="Arial"/>
                <a:buNone/>
              </a:pPr>
              <a:r>
                <a:rPr lang="en-US" sz="1800" b="0" i="0" u="none" strike="noStrike" cap="none">
                  <a:solidFill>
                    <a:schemeClr val="lt1"/>
                  </a:solidFill>
                  <a:latin typeface="Arial"/>
                  <a:ea typeface="Arial"/>
                  <a:cs typeface="Arial"/>
                  <a:sym typeface="Arial"/>
                </a:rPr>
                <a:t>The standard Linux shell is both a command-line interpreter and a programming language.</a:t>
              </a:r>
              <a:endParaRPr sz="1800" b="0" i="0" u="none" strike="noStrike" cap="none">
                <a:solidFill>
                  <a:schemeClr val="lt1"/>
                </a:solidFill>
                <a:latin typeface="Arial"/>
                <a:ea typeface="Arial"/>
                <a:cs typeface="Arial"/>
                <a:sym typeface="Arial"/>
              </a:endParaRPr>
            </a:p>
          </p:txBody>
        </p:sp>
        <p:sp>
          <p:nvSpPr>
            <p:cNvPr id="84" name="Google Shape;84;p13"/>
            <p:cNvSpPr/>
            <p:nvPr/>
          </p:nvSpPr>
          <p:spPr>
            <a:xfrm>
              <a:off x="77575" y="266110"/>
              <a:ext cx="887649" cy="887649"/>
            </a:xfrm>
            <a:prstGeom prst="ellipse">
              <a:avLst/>
            </a:prstGeom>
            <a:solidFill>
              <a:schemeClr val="lt1"/>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928527" y="1420239"/>
              <a:ext cx="5845077" cy="710119"/>
            </a:xfrm>
            <a:prstGeom prst="rect">
              <a:avLst/>
            </a:prstGeom>
            <a:solidFill>
              <a:srgbClr val="C27BA0"/>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txBox="1"/>
            <p:nvPr/>
          </p:nvSpPr>
          <p:spPr>
            <a:xfrm>
              <a:off x="928525" y="1420237"/>
              <a:ext cx="5845200" cy="710100"/>
            </a:xfrm>
            <a:prstGeom prst="rect">
              <a:avLst/>
            </a:prstGeom>
            <a:noFill/>
            <a:ln>
              <a:noFill/>
            </a:ln>
          </p:spPr>
          <p:txBody>
            <a:bodyPr spcFirstLastPara="1" wrap="square" lIns="563650" tIns="30475" rIns="30475" bIns="30475" anchor="ctr" anchorCtr="0">
              <a:noAutofit/>
            </a:bodyPr>
            <a:lstStyle/>
            <a:p>
              <a:pPr marL="0" marR="0" lvl="0" indent="0" algn="l" rtl="0">
                <a:lnSpc>
                  <a:spcPct val="90000"/>
                </a:lnSpc>
                <a:spcBef>
                  <a:spcPts val="0"/>
                </a:spcBef>
                <a:spcAft>
                  <a:spcPts val="0"/>
                </a:spcAft>
                <a:buClr>
                  <a:srgbClr val="000000"/>
                </a:buClr>
                <a:buSzPts val="1200"/>
                <a:buFont typeface="Arial"/>
                <a:buNone/>
              </a:pPr>
              <a:r>
                <a:rPr lang="en-US" sz="1800" b="0" i="0" u="none" strike="noStrike" cap="none">
                  <a:solidFill>
                    <a:schemeClr val="lt1"/>
                  </a:solidFill>
                  <a:latin typeface="Arial"/>
                  <a:ea typeface="Arial"/>
                  <a:cs typeface="Arial"/>
                  <a:sym typeface="Arial"/>
                </a:rPr>
                <a:t>The command prompt for Linux generally shows the current </a:t>
              </a:r>
              <a:r>
                <a:rPr lang="en-US" sz="1800" b="1" i="0" u="none" strike="noStrike" cap="none">
                  <a:solidFill>
                    <a:schemeClr val="lt1"/>
                  </a:solidFill>
                  <a:latin typeface="Arial"/>
                  <a:ea typeface="Arial"/>
                  <a:cs typeface="Arial"/>
                  <a:sym typeface="Arial"/>
                </a:rPr>
                <a:t>user</a:t>
              </a:r>
              <a:r>
                <a:rPr lang="en-US" sz="1800" b="0" i="0" u="none" strike="noStrike" cap="none">
                  <a:solidFill>
                    <a:schemeClr val="lt1"/>
                  </a:solidFill>
                  <a:latin typeface="Arial"/>
                  <a:ea typeface="Arial"/>
                  <a:cs typeface="Arial"/>
                  <a:sym typeface="Arial"/>
                </a:rPr>
                <a:t>, the current </a:t>
              </a:r>
              <a:r>
                <a:rPr lang="en-US" sz="1800" b="1" i="0" u="none" strike="noStrike" cap="none">
                  <a:solidFill>
                    <a:schemeClr val="lt1"/>
                  </a:solidFill>
                  <a:latin typeface="Arial"/>
                  <a:ea typeface="Arial"/>
                  <a:cs typeface="Arial"/>
                  <a:sym typeface="Arial"/>
                </a:rPr>
                <a:t>host</a:t>
              </a:r>
              <a:r>
                <a:rPr lang="en-US" sz="1800" b="0" i="0" u="none" strike="noStrike" cap="none">
                  <a:solidFill>
                    <a:schemeClr val="lt1"/>
                  </a:solidFill>
                  <a:latin typeface="Arial"/>
                  <a:ea typeface="Arial"/>
                  <a:cs typeface="Arial"/>
                  <a:sym typeface="Arial"/>
                </a:rPr>
                <a:t>, and the appropriate </a:t>
              </a:r>
              <a:r>
                <a:rPr lang="en-US" sz="1800" b="1" i="0" u="none" strike="noStrike" cap="none">
                  <a:solidFill>
                    <a:schemeClr val="lt1"/>
                  </a:solidFill>
                  <a:latin typeface="Arial"/>
                  <a:ea typeface="Arial"/>
                  <a:cs typeface="Arial"/>
                  <a:sym typeface="Arial"/>
                </a:rPr>
                <a:t>directory</a:t>
              </a:r>
              <a:r>
                <a:rPr lang="en-US" sz="1800" b="0" i="0" u="none" strike="noStrike" cap="none">
                  <a:solidFill>
                    <a:schemeClr val="lt1"/>
                  </a:solidFill>
                  <a:latin typeface="Arial"/>
                  <a:ea typeface="Arial"/>
                  <a:cs typeface="Arial"/>
                  <a:sym typeface="Arial"/>
                </a:rPr>
                <a:t>.</a:t>
              </a:r>
              <a:endParaRPr sz="1800" b="0" i="0" u="none" strike="noStrike" cap="none">
                <a:solidFill>
                  <a:schemeClr val="lt1"/>
                </a:solidFill>
                <a:latin typeface="Arial"/>
                <a:ea typeface="Arial"/>
                <a:cs typeface="Arial"/>
                <a:sym typeface="Arial"/>
              </a:endParaRPr>
            </a:p>
          </p:txBody>
        </p:sp>
        <p:sp>
          <p:nvSpPr>
            <p:cNvPr id="87" name="Google Shape;87;p13"/>
            <p:cNvSpPr/>
            <p:nvPr/>
          </p:nvSpPr>
          <p:spPr>
            <a:xfrm>
              <a:off x="484702" y="1331474"/>
              <a:ext cx="887649" cy="887649"/>
            </a:xfrm>
            <a:prstGeom prst="ellipse">
              <a:avLst/>
            </a:prstGeom>
            <a:solidFill>
              <a:schemeClr val="lt1"/>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928527" y="2485603"/>
              <a:ext cx="5845077" cy="710119"/>
            </a:xfrm>
            <a:prstGeom prst="rect">
              <a:avLst/>
            </a:prstGeom>
            <a:solidFill>
              <a:srgbClr val="C27BA0"/>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txBox="1"/>
            <p:nvPr/>
          </p:nvSpPr>
          <p:spPr>
            <a:xfrm>
              <a:off x="928527" y="2485603"/>
              <a:ext cx="5845077" cy="710119"/>
            </a:xfrm>
            <a:prstGeom prst="rect">
              <a:avLst/>
            </a:prstGeom>
            <a:noFill/>
            <a:ln>
              <a:noFill/>
            </a:ln>
          </p:spPr>
          <p:txBody>
            <a:bodyPr spcFirstLastPara="1" wrap="square" lIns="563650" tIns="30475" rIns="30475" bIns="30475" anchor="ctr" anchorCtr="0">
              <a:noAutofit/>
            </a:bodyPr>
            <a:lstStyle/>
            <a:p>
              <a:pPr marL="0" marR="0" lvl="0" indent="0" algn="l" rtl="0">
                <a:lnSpc>
                  <a:spcPct val="90000"/>
                </a:lnSpc>
                <a:spcBef>
                  <a:spcPts val="0"/>
                </a:spcBef>
                <a:spcAft>
                  <a:spcPts val="0"/>
                </a:spcAft>
                <a:buClr>
                  <a:srgbClr val="000000"/>
                </a:buClr>
                <a:buSzPts val="1200"/>
                <a:buFont typeface="Arial"/>
                <a:buNone/>
              </a:pPr>
              <a:r>
                <a:rPr lang="en-US" sz="1800" b="0" i="0" u="none" strike="noStrike" cap="none">
                  <a:solidFill>
                    <a:schemeClr val="lt1"/>
                  </a:solidFill>
                  <a:latin typeface="Arial"/>
                  <a:ea typeface="Arial"/>
                  <a:cs typeface="Arial"/>
                  <a:sym typeface="Arial"/>
                </a:rPr>
                <a:t>At the end of the prompt list, the $(dollar sign) signifies the current user being unprivileged, and the device is ready to receive feedback.</a:t>
              </a:r>
              <a:endParaRPr sz="1800" b="0" i="0" u="none" strike="noStrike" cap="none">
                <a:solidFill>
                  <a:schemeClr val="lt1"/>
                </a:solidFill>
                <a:latin typeface="Arial"/>
                <a:ea typeface="Arial"/>
                <a:cs typeface="Arial"/>
                <a:sym typeface="Arial"/>
              </a:endParaRPr>
            </a:p>
          </p:txBody>
        </p:sp>
        <p:sp>
          <p:nvSpPr>
            <p:cNvPr id="90" name="Google Shape;90;p13"/>
            <p:cNvSpPr/>
            <p:nvPr/>
          </p:nvSpPr>
          <p:spPr>
            <a:xfrm>
              <a:off x="484702" y="2396838"/>
              <a:ext cx="887649" cy="887649"/>
            </a:xfrm>
            <a:prstGeom prst="ellipse">
              <a:avLst/>
            </a:prstGeom>
            <a:solidFill>
              <a:schemeClr val="lt1"/>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521399" y="3550967"/>
              <a:ext cx="6252205" cy="710119"/>
            </a:xfrm>
            <a:prstGeom prst="rect">
              <a:avLst/>
            </a:prstGeom>
            <a:solidFill>
              <a:srgbClr val="C27BA0"/>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txBox="1"/>
            <p:nvPr/>
          </p:nvSpPr>
          <p:spPr>
            <a:xfrm>
              <a:off x="521399" y="3550967"/>
              <a:ext cx="6252205" cy="710119"/>
            </a:xfrm>
            <a:prstGeom prst="rect">
              <a:avLst/>
            </a:prstGeom>
            <a:noFill/>
            <a:ln>
              <a:noFill/>
            </a:ln>
          </p:spPr>
          <p:txBody>
            <a:bodyPr spcFirstLastPara="1" wrap="square" lIns="563650" tIns="30475" rIns="30475" bIns="30475" anchor="ctr" anchorCtr="0">
              <a:noAutofit/>
            </a:bodyPr>
            <a:lstStyle/>
            <a:p>
              <a:pPr marL="0" marR="0" lvl="0" indent="0" algn="l" rtl="0">
                <a:lnSpc>
                  <a:spcPct val="90000"/>
                </a:lnSpc>
                <a:spcBef>
                  <a:spcPts val="0"/>
                </a:spcBef>
                <a:spcAft>
                  <a:spcPts val="0"/>
                </a:spcAft>
                <a:buClr>
                  <a:srgbClr val="000000"/>
                </a:buClr>
                <a:buSzPts val="1200"/>
                <a:buFont typeface="Arial"/>
                <a:buNone/>
              </a:pPr>
              <a:r>
                <a:rPr lang="en-US" sz="1800" b="0" i="0" u="none" strike="noStrike" cap="none">
                  <a:solidFill>
                    <a:schemeClr val="lt1"/>
                  </a:solidFill>
                  <a:latin typeface="Arial"/>
                  <a:ea typeface="Arial"/>
                  <a:cs typeface="Arial"/>
                  <a:sym typeface="Arial"/>
                </a:rPr>
                <a:t>The input is sent for parsing and execution to the interpreter. </a:t>
              </a:r>
              <a:endParaRPr sz="1800" b="0" i="0" u="none" strike="noStrike" cap="none">
                <a:solidFill>
                  <a:schemeClr val="lt1"/>
                </a:solidFill>
                <a:latin typeface="Arial"/>
                <a:ea typeface="Arial"/>
                <a:cs typeface="Arial"/>
                <a:sym typeface="Arial"/>
              </a:endParaRPr>
            </a:p>
          </p:txBody>
        </p:sp>
        <p:sp>
          <p:nvSpPr>
            <p:cNvPr id="93" name="Google Shape;93;p13"/>
            <p:cNvSpPr/>
            <p:nvPr/>
          </p:nvSpPr>
          <p:spPr>
            <a:xfrm>
              <a:off x="77575" y="3462202"/>
              <a:ext cx="887649" cy="887649"/>
            </a:xfrm>
            <a:prstGeom prst="ellipse">
              <a:avLst/>
            </a:prstGeom>
            <a:solidFill>
              <a:schemeClr val="lt1"/>
            </a:solidFill>
            <a:ln w="25400"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13"/>
          <p:cNvSpPr txBox="1">
            <a:spLocks noGrp="1"/>
          </p:cNvSpPr>
          <p:nvPr>
            <p:ph type="title"/>
          </p:nvPr>
        </p:nvSpPr>
        <p:spPr>
          <a:xfrm>
            <a:off x="431800" y="173800"/>
            <a:ext cx="8021084" cy="6263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US">
                <a:solidFill>
                  <a:srgbClr val="741B47"/>
                </a:solidFill>
              </a:rPr>
              <a:t>What is SHELL?</a:t>
            </a:r>
            <a:endParaRPr>
              <a:solidFill>
                <a:srgbClr val="741B47"/>
              </a:solidFill>
            </a:endParaRPr>
          </a:p>
        </p:txBody>
      </p:sp>
      <p:pic>
        <p:nvPicPr>
          <p:cNvPr id="95" name="Google Shape;95;p13" descr="shell"/>
          <p:cNvPicPr preferRelativeResize="0"/>
          <p:nvPr/>
        </p:nvPicPr>
        <p:blipFill rotWithShape="1">
          <a:blip r:embed="rId3">
            <a:alphaModFix/>
          </a:blip>
          <a:srcRect/>
          <a:stretch/>
        </p:blipFill>
        <p:spPr>
          <a:xfrm>
            <a:off x="7650524" y="1101142"/>
            <a:ext cx="998501" cy="642127"/>
          </a:xfrm>
          <a:prstGeom prst="rect">
            <a:avLst/>
          </a:prstGeom>
          <a:noFill/>
          <a:ln>
            <a:noFill/>
          </a:ln>
        </p:spPr>
      </p:pic>
      <p:pic>
        <p:nvPicPr>
          <p:cNvPr id="96" name="Google Shape;96;p13" descr="shell"/>
          <p:cNvPicPr preferRelativeResize="0"/>
          <p:nvPr/>
        </p:nvPicPr>
        <p:blipFill rotWithShape="1">
          <a:blip r:embed="rId4">
            <a:alphaModFix/>
          </a:blip>
          <a:srcRect/>
          <a:stretch/>
        </p:blipFill>
        <p:spPr>
          <a:xfrm>
            <a:off x="6933761" y="1999141"/>
            <a:ext cx="2172164" cy="57260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4"/>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6</a:t>
            </a:fld>
            <a:endParaRPr/>
          </a:p>
        </p:txBody>
      </p:sp>
      <p:sp>
        <p:nvSpPr>
          <p:cNvPr id="102" name="Google Shape;102;p14"/>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a:solidFill>
                  <a:srgbClr val="741B47"/>
                </a:solidFill>
                <a:latin typeface="Raleway SemiBold"/>
                <a:ea typeface="Raleway SemiBold"/>
                <a:cs typeface="Raleway SemiBold"/>
                <a:sym typeface="Raleway SemiBold"/>
              </a:rPr>
              <a:t>Command Prompt</a:t>
            </a:r>
            <a:endParaRPr sz="3600"/>
          </a:p>
        </p:txBody>
      </p:sp>
      <p:grpSp>
        <p:nvGrpSpPr>
          <p:cNvPr id="103" name="Google Shape;103;p14"/>
          <p:cNvGrpSpPr/>
          <p:nvPr/>
        </p:nvGrpSpPr>
        <p:grpSpPr>
          <a:xfrm>
            <a:off x="747900" y="1230575"/>
            <a:ext cx="7546812" cy="3322675"/>
            <a:chOff x="671700" y="1687775"/>
            <a:chExt cx="7546812" cy="3322675"/>
          </a:xfrm>
        </p:grpSpPr>
        <p:pic>
          <p:nvPicPr>
            <p:cNvPr id="104" name="Google Shape;104;p14"/>
            <p:cNvPicPr preferRelativeResize="0"/>
            <p:nvPr/>
          </p:nvPicPr>
          <p:blipFill>
            <a:blip r:embed="rId3">
              <a:alphaModFix/>
            </a:blip>
            <a:stretch>
              <a:fillRect/>
            </a:stretch>
          </p:blipFill>
          <p:spPr>
            <a:xfrm>
              <a:off x="925488" y="2441048"/>
              <a:ext cx="7293025" cy="1356525"/>
            </a:xfrm>
            <a:prstGeom prst="rect">
              <a:avLst/>
            </a:prstGeom>
            <a:noFill/>
            <a:ln>
              <a:noFill/>
            </a:ln>
          </p:spPr>
        </p:pic>
        <p:sp>
          <p:nvSpPr>
            <p:cNvPr id="105" name="Google Shape;105;p14"/>
            <p:cNvSpPr/>
            <p:nvPr/>
          </p:nvSpPr>
          <p:spPr>
            <a:xfrm>
              <a:off x="671700" y="1734150"/>
              <a:ext cx="1285800" cy="46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a:t>User Name</a:t>
              </a:r>
              <a:endParaRPr/>
            </a:p>
          </p:txBody>
        </p:sp>
        <p:sp>
          <p:nvSpPr>
            <p:cNvPr id="106" name="Google Shape;106;p14"/>
            <p:cNvSpPr/>
            <p:nvPr/>
          </p:nvSpPr>
          <p:spPr>
            <a:xfrm>
              <a:off x="2369075" y="1687775"/>
              <a:ext cx="1285800" cy="46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a:t>Host Name</a:t>
              </a:r>
              <a:endParaRPr/>
            </a:p>
          </p:txBody>
        </p:sp>
        <p:sp>
          <p:nvSpPr>
            <p:cNvPr id="107" name="Google Shape;107;p14"/>
            <p:cNvSpPr/>
            <p:nvPr/>
          </p:nvSpPr>
          <p:spPr>
            <a:xfrm>
              <a:off x="4018475" y="1687775"/>
              <a:ext cx="1844700" cy="46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a:t>Current Directory</a:t>
              </a:r>
              <a:endParaRPr/>
            </a:p>
          </p:txBody>
        </p:sp>
        <p:cxnSp>
          <p:nvCxnSpPr>
            <p:cNvPr id="108" name="Google Shape;108;p14"/>
            <p:cNvCxnSpPr>
              <a:stCxn id="105" idx="2"/>
            </p:cNvCxnSpPr>
            <p:nvPr/>
          </p:nvCxnSpPr>
          <p:spPr>
            <a:xfrm flipH="1">
              <a:off x="1161300" y="2202750"/>
              <a:ext cx="153300" cy="1107900"/>
            </a:xfrm>
            <a:prstGeom prst="straightConnector1">
              <a:avLst/>
            </a:prstGeom>
            <a:noFill/>
            <a:ln w="9525" cap="flat" cmpd="sng">
              <a:solidFill>
                <a:schemeClr val="dk2"/>
              </a:solidFill>
              <a:prstDash val="solid"/>
              <a:round/>
              <a:headEnd type="none" w="med" len="med"/>
              <a:tailEnd type="triangle" w="med" len="med"/>
            </a:ln>
          </p:spPr>
        </p:cxnSp>
        <p:cxnSp>
          <p:nvCxnSpPr>
            <p:cNvPr id="109" name="Google Shape;109;p14"/>
            <p:cNvCxnSpPr>
              <a:stCxn id="106" idx="2"/>
            </p:cNvCxnSpPr>
            <p:nvPr/>
          </p:nvCxnSpPr>
          <p:spPr>
            <a:xfrm flipH="1">
              <a:off x="2571875" y="2156375"/>
              <a:ext cx="440100" cy="1106400"/>
            </a:xfrm>
            <a:prstGeom prst="straightConnector1">
              <a:avLst/>
            </a:prstGeom>
            <a:noFill/>
            <a:ln w="9525" cap="flat" cmpd="sng">
              <a:solidFill>
                <a:schemeClr val="dk2"/>
              </a:solidFill>
              <a:prstDash val="solid"/>
              <a:round/>
              <a:headEnd type="none" w="med" len="med"/>
              <a:tailEnd type="triangle" w="med" len="med"/>
            </a:ln>
          </p:spPr>
        </p:cxnSp>
        <p:cxnSp>
          <p:nvCxnSpPr>
            <p:cNvPr id="110" name="Google Shape;110;p14"/>
            <p:cNvCxnSpPr>
              <a:stCxn id="107" idx="2"/>
            </p:cNvCxnSpPr>
            <p:nvPr/>
          </p:nvCxnSpPr>
          <p:spPr>
            <a:xfrm flipH="1">
              <a:off x="4001525" y="2156375"/>
              <a:ext cx="939300" cy="1135200"/>
            </a:xfrm>
            <a:prstGeom prst="straightConnector1">
              <a:avLst/>
            </a:prstGeom>
            <a:noFill/>
            <a:ln w="9525" cap="flat" cmpd="sng">
              <a:solidFill>
                <a:schemeClr val="dk2"/>
              </a:solidFill>
              <a:prstDash val="solid"/>
              <a:round/>
              <a:headEnd type="none" w="med" len="med"/>
              <a:tailEnd type="triangle" w="med" len="med"/>
            </a:ln>
          </p:spPr>
        </p:cxnSp>
        <p:sp>
          <p:nvSpPr>
            <p:cNvPr id="111" name="Google Shape;111;p14"/>
            <p:cNvSpPr/>
            <p:nvPr/>
          </p:nvSpPr>
          <p:spPr>
            <a:xfrm>
              <a:off x="4401175" y="4174650"/>
              <a:ext cx="1844700" cy="83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a:t>User Type</a:t>
              </a:r>
              <a:endParaRPr/>
            </a:p>
            <a:p>
              <a:pPr marL="0" lvl="0" indent="0" algn="l" rtl="0">
                <a:spcBef>
                  <a:spcPts val="0"/>
                </a:spcBef>
                <a:spcAft>
                  <a:spcPts val="0"/>
                </a:spcAft>
                <a:buNone/>
              </a:pPr>
              <a:r>
                <a:rPr lang="en-US"/>
                <a:t>$ normal user</a:t>
              </a:r>
              <a:endParaRPr/>
            </a:p>
            <a:p>
              <a:pPr marL="0" lvl="0" indent="0" algn="l" rtl="0">
                <a:spcBef>
                  <a:spcPts val="0"/>
                </a:spcBef>
                <a:spcAft>
                  <a:spcPts val="0"/>
                </a:spcAft>
                <a:buNone/>
              </a:pPr>
              <a:r>
                <a:rPr lang="en-US"/>
                <a:t># Privileged user</a:t>
              </a:r>
              <a:endParaRPr/>
            </a:p>
          </p:txBody>
        </p:sp>
        <p:cxnSp>
          <p:nvCxnSpPr>
            <p:cNvPr id="112" name="Google Shape;112;p14"/>
            <p:cNvCxnSpPr>
              <a:stCxn id="111" idx="0"/>
            </p:cNvCxnSpPr>
            <p:nvPr/>
          </p:nvCxnSpPr>
          <p:spPr>
            <a:xfrm rot="10800000">
              <a:off x="4328125" y="3406650"/>
              <a:ext cx="995400" cy="768000"/>
            </a:xfrm>
            <a:prstGeom prst="straightConnector1">
              <a:avLst/>
            </a:prstGeom>
            <a:noFill/>
            <a:ln w="9525" cap="flat" cmpd="sng">
              <a:solidFill>
                <a:schemeClr val="dk2"/>
              </a:solidFill>
              <a:prstDash val="solid"/>
              <a:round/>
              <a:headEnd type="none" w="med" len="med"/>
              <a:tailEnd type="triangle" w="med" len="med"/>
            </a:ln>
          </p:spPr>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116"/>
        <p:cNvGrpSpPr/>
        <p:nvPr/>
      </p:nvGrpSpPr>
      <p:grpSpPr>
        <a:xfrm>
          <a:off x="0" y="0"/>
          <a:ext cx="0" cy="0"/>
          <a:chOff x="0" y="0"/>
          <a:chExt cx="0" cy="0"/>
        </a:xfrm>
      </p:grpSpPr>
      <p:sp>
        <p:nvSpPr>
          <p:cNvPr id="117" name="Google Shape;117;p15"/>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7</a:t>
            </a:fld>
            <a:endParaRPr/>
          </a:p>
        </p:txBody>
      </p:sp>
      <p:sp>
        <p:nvSpPr>
          <p:cNvPr id="118" name="Google Shape;118;p15"/>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a:solidFill>
                  <a:srgbClr val="741B47"/>
                </a:solidFill>
                <a:latin typeface="Raleway SemiBold"/>
                <a:ea typeface="Raleway SemiBold"/>
                <a:cs typeface="Raleway SemiBold"/>
                <a:sym typeface="Raleway SemiBold"/>
              </a:rPr>
              <a:t>GUI</a:t>
            </a:r>
            <a:endParaRPr sz="3600"/>
          </a:p>
        </p:txBody>
      </p:sp>
      <p:pic>
        <p:nvPicPr>
          <p:cNvPr id="119" name="Google Shape;119;p15"/>
          <p:cNvPicPr preferRelativeResize="0"/>
          <p:nvPr/>
        </p:nvPicPr>
        <p:blipFill>
          <a:blip r:embed="rId3">
            <a:alphaModFix/>
          </a:blip>
          <a:stretch>
            <a:fillRect/>
          </a:stretch>
        </p:blipFill>
        <p:spPr>
          <a:xfrm>
            <a:off x="1517025" y="471526"/>
            <a:ext cx="6920301" cy="42407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8"/>
          <p:cNvSpPr txBox="1">
            <a:spLocks noGrp="1"/>
          </p:cNvSpPr>
          <p:nvPr>
            <p:ph type="ctrTitle"/>
          </p:nvPr>
        </p:nvSpPr>
        <p:spPr>
          <a:xfrm>
            <a:off x="1298300" y="1726300"/>
            <a:ext cx="4367400" cy="18324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SzPts val="4800"/>
              <a:buNone/>
            </a:pPr>
            <a:r>
              <a:rPr lang="en-US">
                <a:solidFill>
                  <a:srgbClr val="741B47"/>
                </a:solidFill>
              </a:rPr>
              <a:t>Basic SHELL</a:t>
            </a:r>
            <a:endParaRPr>
              <a:solidFill>
                <a:srgbClr val="741B47"/>
              </a:solidFill>
            </a:endParaRPr>
          </a:p>
          <a:p>
            <a:pPr marL="0" lvl="0" indent="0" algn="l" rtl="0">
              <a:lnSpc>
                <a:spcPct val="115000"/>
              </a:lnSpc>
              <a:spcBef>
                <a:spcPts val="0"/>
              </a:spcBef>
              <a:spcAft>
                <a:spcPts val="0"/>
              </a:spcAft>
              <a:buSzPts val="4800"/>
              <a:buNone/>
            </a:pPr>
            <a:r>
              <a:rPr lang="en-US">
                <a:solidFill>
                  <a:srgbClr val="741B47"/>
                </a:solidFill>
              </a:rPr>
              <a:t>Commands</a:t>
            </a:r>
            <a:endParaRPr>
              <a:solidFill>
                <a:srgbClr val="741B47"/>
              </a:solidFill>
            </a:endParaRPr>
          </a:p>
        </p:txBody>
      </p:sp>
      <p:sp>
        <p:nvSpPr>
          <p:cNvPr id="143" name="Google Shape;143;p18"/>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3600" b="1">
                <a:solidFill>
                  <a:schemeClr val="lt1"/>
                </a:solidFill>
                <a:latin typeface="Barlow"/>
                <a:ea typeface="Barlow"/>
                <a:cs typeface="Barlow"/>
                <a:sym typeface="Barlow"/>
              </a:rPr>
              <a:t>2</a:t>
            </a:r>
            <a:endParaRPr sz="3600" b="1" i="0" u="none" strike="noStrike" cap="none">
              <a:solidFill>
                <a:schemeClr val="lt1"/>
              </a:solidFill>
              <a:latin typeface="Barlow"/>
              <a:ea typeface="Barlow"/>
              <a:cs typeface="Barlow"/>
              <a:sym typeface="Barlow"/>
            </a:endParaRPr>
          </a:p>
        </p:txBody>
      </p:sp>
      <p:pic>
        <p:nvPicPr>
          <p:cNvPr id="144" name="Google Shape;144;p18"/>
          <p:cNvPicPr preferRelativeResize="0"/>
          <p:nvPr/>
        </p:nvPicPr>
        <p:blipFill>
          <a:blip r:embed="rId3">
            <a:alphaModFix/>
          </a:blip>
          <a:stretch>
            <a:fillRect/>
          </a:stretch>
        </p:blipFill>
        <p:spPr>
          <a:xfrm>
            <a:off x="6823075" y="1575197"/>
            <a:ext cx="1906240" cy="189099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9"/>
          <p:cNvSpPr txBox="1">
            <a:spLocks noGrp="1"/>
          </p:cNvSpPr>
          <p:nvPr>
            <p:ph type="sldNum" idx="12"/>
          </p:nvPr>
        </p:nvSpPr>
        <p:spPr>
          <a:xfrm>
            <a:off x="8657772" y="4643243"/>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9</a:t>
            </a:fld>
            <a:endParaRPr/>
          </a:p>
        </p:txBody>
      </p:sp>
      <p:sp>
        <p:nvSpPr>
          <p:cNvPr id="150" name="Google Shape;150;p19"/>
          <p:cNvSpPr txBox="1"/>
          <p:nvPr/>
        </p:nvSpPr>
        <p:spPr>
          <a:xfrm>
            <a:off x="463350" y="186650"/>
            <a:ext cx="6052500" cy="4686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US" sz="3600" b="0" i="0" u="none" strike="noStrike" cap="none">
                <a:solidFill>
                  <a:srgbClr val="741B47"/>
                </a:solidFill>
                <a:latin typeface="Raleway SemiBold"/>
                <a:ea typeface="Raleway SemiBold"/>
                <a:cs typeface="Raleway SemiBold"/>
                <a:sym typeface="Raleway SemiBold"/>
              </a:rPr>
              <a:t>Basic </a:t>
            </a:r>
            <a:r>
              <a:rPr lang="en-US" sz="3600">
                <a:solidFill>
                  <a:srgbClr val="741B47"/>
                </a:solidFill>
                <a:latin typeface="Raleway SemiBold"/>
                <a:ea typeface="Raleway SemiBold"/>
                <a:cs typeface="Raleway SemiBold"/>
                <a:sym typeface="Raleway SemiBold"/>
              </a:rPr>
              <a:t>Shell</a:t>
            </a:r>
            <a:r>
              <a:rPr lang="en-US" sz="3600" b="0" i="0" u="none" strike="noStrike" cap="none">
                <a:solidFill>
                  <a:srgbClr val="741B47"/>
                </a:solidFill>
                <a:latin typeface="Raleway SemiBold"/>
                <a:ea typeface="Raleway SemiBold"/>
                <a:cs typeface="Raleway SemiBold"/>
                <a:sym typeface="Raleway SemiBold"/>
              </a:rPr>
              <a:t> Commands</a:t>
            </a:r>
            <a:endParaRPr sz="3600"/>
          </a:p>
        </p:txBody>
      </p:sp>
      <p:sp>
        <p:nvSpPr>
          <p:cNvPr id="151" name="Google Shape;151;p19"/>
          <p:cNvSpPr/>
          <p:nvPr/>
        </p:nvSpPr>
        <p:spPr>
          <a:xfrm>
            <a:off x="230375" y="785825"/>
            <a:ext cx="6698100" cy="51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rgbClr val="373A3C"/>
                </a:solidFill>
              </a:rPr>
              <a:t>pwd		</a:t>
            </a:r>
            <a:r>
              <a:rPr lang="en-US" sz="1800">
                <a:solidFill>
                  <a:srgbClr val="373A3C"/>
                </a:solidFill>
              </a:rPr>
              <a:t>show current path</a:t>
            </a:r>
            <a:endParaRPr sz="1800">
              <a:solidFill>
                <a:srgbClr val="373A3C"/>
              </a:solidFill>
            </a:endParaRPr>
          </a:p>
          <a:p>
            <a:pPr marL="0" marR="0" lvl="0" indent="0" algn="l" rtl="0">
              <a:lnSpc>
                <a:spcPct val="100000"/>
              </a:lnSpc>
              <a:spcBef>
                <a:spcPts val="0"/>
              </a:spcBef>
              <a:spcAft>
                <a:spcPts val="0"/>
              </a:spcAft>
              <a:buNone/>
            </a:pPr>
            <a:endParaRPr sz="1800">
              <a:solidFill>
                <a:srgbClr val="373A3C"/>
              </a:solidFill>
            </a:endParaRPr>
          </a:p>
          <a:p>
            <a:pPr marL="0" marR="0" lvl="0" indent="0" algn="l" rtl="0">
              <a:lnSpc>
                <a:spcPct val="100000"/>
              </a:lnSpc>
              <a:spcBef>
                <a:spcPts val="0"/>
              </a:spcBef>
              <a:spcAft>
                <a:spcPts val="0"/>
              </a:spcAft>
              <a:buNone/>
            </a:pPr>
            <a:endParaRPr sz="1800">
              <a:solidFill>
                <a:srgbClr val="373A3C"/>
              </a:solidFill>
            </a:endParaRPr>
          </a:p>
        </p:txBody>
      </p:sp>
      <p:pic>
        <p:nvPicPr>
          <p:cNvPr id="152" name="Google Shape;152;p19"/>
          <p:cNvPicPr preferRelativeResize="0"/>
          <p:nvPr/>
        </p:nvPicPr>
        <p:blipFill>
          <a:blip r:embed="rId3">
            <a:alphaModFix/>
          </a:blip>
          <a:stretch>
            <a:fillRect/>
          </a:stretch>
        </p:blipFill>
        <p:spPr>
          <a:xfrm>
            <a:off x="1363961" y="1733175"/>
            <a:ext cx="6416074" cy="1595150"/>
          </a:xfrm>
          <a:prstGeom prst="rect">
            <a:avLst/>
          </a:prstGeom>
          <a:noFill/>
          <a:ln>
            <a:noFill/>
          </a:ln>
        </p:spPr>
      </p:pic>
    </p:spTree>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1554</Words>
  <Application>Microsoft Office PowerPoint</Application>
  <PresentationFormat>Ekran Gösterisi (16:9)</PresentationFormat>
  <Paragraphs>202</Paragraphs>
  <Slides>27</Slides>
  <Notes>27</Notes>
  <HiddenSlides>1</HiddenSlides>
  <MMClips>0</MMClips>
  <ScaleCrop>false</ScaleCrop>
  <HeadingPairs>
    <vt:vector size="6" baseType="variant">
      <vt:variant>
        <vt:lpstr>Kullanılan Yazı Tipleri</vt:lpstr>
      </vt:variant>
      <vt:variant>
        <vt:i4>8</vt:i4>
      </vt:variant>
      <vt:variant>
        <vt:lpstr>Tema</vt:lpstr>
      </vt:variant>
      <vt:variant>
        <vt:i4>2</vt:i4>
      </vt:variant>
      <vt:variant>
        <vt:lpstr>Slayt Başlıkları</vt:lpstr>
      </vt:variant>
      <vt:variant>
        <vt:i4>27</vt:i4>
      </vt:variant>
    </vt:vector>
  </HeadingPairs>
  <TitlesOfParts>
    <vt:vector size="37" baseType="lpstr">
      <vt:lpstr>Barlow Light</vt:lpstr>
      <vt:lpstr>Raleway SemiBold</vt:lpstr>
      <vt:lpstr>Comic Sans MS</vt:lpstr>
      <vt:lpstr>Arial</vt:lpstr>
      <vt:lpstr>Raleway</vt:lpstr>
      <vt:lpstr>Raleway Medium</vt:lpstr>
      <vt:lpstr>Barlow</vt:lpstr>
      <vt:lpstr>Roboto</vt:lpstr>
      <vt:lpstr>Gaoler template</vt:lpstr>
      <vt:lpstr>Custom</vt:lpstr>
      <vt:lpstr>PowerPoint Sunusu</vt:lpstr>
      <vt:lpstr>PowerPoint Sunusu</vt:lpstr>
      <vt:lpstr>What is SHELL?</vt:lpstr>
      <vt:lpstr>What is SHELL?</vt:lpstr>
      <vt:lpstr>What is SHELL?</vt:lpstr>
      <vt:lpstr>PowerPoint Sunusu</vt:lpstr>
      <vt:lpstr>PowerPoint Sunusu</vt:lpstr>
      <vt:lpstr>Basic SHELL Commands</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Case Sensitivity</vt:lpstr>
      <vt:lpstr>PowerPoint Sunusu</vt:lpstr>
      <vt:lpstr>PowerPoint Sunusu</vt:lpstr>
      <vt:lpstr>Simple Globbing</vt:lpstr>
      <vt:lpstr>Multiple File/Directory Operations</vt:lpstr>
      <vt:lpstr>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cp:lastModifiedBy>Şule Akın</cp:lastModifiedBy>
  <cp:revision>1</cp:revision>
  <dcterms:modified xsi:type="dcterms:W3CDTF">2023-05-22T10:35:51Z</dcterms:modified>
</cp:coreProperties>
</file>